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PT Sans Narrow"/>
      <p:regular r:id="rId33"/>
      <p:bold r:id="rId34"/>
    </p:embeddedFont>
    <p:embeddedFont>
      <p:font typeface="Comfortaa"/>
      <p:regular r:id="rId35"/>
      <p:bold r:id="rId36"/>
    </p:embeddedFont>
    <p:embeddedFont>
      <p:font typeface="Open Sans"/>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PTSansNarrow-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Comfortaa-regular.fntdata"/><Relationship Id="rId12" Type="http://schemas.openxmlformats.org/officeDocument/2006/relationships/slide" Target="slides/slide7.xml"/><Relationship Id="rId34" Type="http://schemas.openxmlformats.org/officeDocument/2006/relationships/font" Target="fonts/PTSansNarrow-bold.fntdata"/><Relationship Id="rId15" Type="http://schemas.openxmlformats.org/officeDocument/2006/relationships/slide" Target="slides/slide10.xml"/><Relationship Id="rId37" Type="http://schemas.openxmlformats.org/officeDocument/2006/relationships/font" Target="fonts/OpenSans-regular.fntdata"/><Relationship Id="rId14" Type="http://schemas.openxmlformats.org/officeDocument/2006/relationships/slide" Target="slides/slide9.xml"/><Relationship Id="rId36" Type="http://schemas.openxmlformats.org/officeDocument/2006/relationships/font" Target="fonts/Comfortaa-bold.fntdata"/><Relationship Id="rId17" Type="http://schemas.openxmlformats.org/officeDocument/2006/relationships/slide" Target="slides/slide12.xml"/><Relationship Id="rId39" Type="http://schemas.openxmlformats.org/officeDocument/2006/relationships/font" Target="fonts/OpenSans-italic.fntdata"/><Relationship Id="rId16" Type="http://schemas.openxmlformats.org/officeDocument/2006/relationships/slide" Target="slides/slide11.xml"/><Relationship Id="rId38" Type="http://schemas.openxmlformats.org/officeDocument/2006/relationships/font" Target="fonts/OpenSans-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png>
</file>

<file path=ppt/media/image19.png>
</file>

<file path=ppt/media/image2.jpg>
</file>

<file path=ppt/media/image20.png>
</file>

<file path=ppt/media/image21.jpg>
</file>

<file path=ppt/media/image22.png>
</file>

<file path=ppt/media/image23.png>
</file>

<file path=ppt/media/image24.png>
</file>

<file path=ppt/media/image3.jpg>
</file>

<file path=ppt/media/image4.png>
</file>

<file path=ppt/media/image5.png>
</file>

<file path=ppt/media/image6.jpg>
</file>

<file path=ppt/media/image7.pn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6bc0f1cf7e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6bc0f1cf7e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A paired t-test was conducted in SAS Enterprise Guide to determine if the difference between non-indoor crime count in 2006 and 2008 is statistically significant.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6c0999f1ca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6c0999f1ca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considered the following crime types which we felt relevant to crimes along the light rail.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Affray - fighting in public places.</a:t>
            </a:r>
            <a:endParaRPr/>
          </a:p>
          <a:p>
            <a:pPr indent="0" lvl="0" marL="0" rtl="0" algn="l">
              <a:spcBef>
                <a:spcPts val="0"/>
              </a:spcBef>
              <a:spcAft>
                <a:spcPts val="0"/>
              </a:spcAft>
              <a:buNone/>
            </a:pPr>
            <a:r>
              <a:rPr lang="en"/>
              <a:t>Aggravated Assault - causing serious body injury.</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6bc0f1cf7e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6bc0f1cf7e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Theft from Motor Vehicles seem to be the top crime.</a:t>
            </a:r>
            <a:endParaRPr/>
          </a:p>
          <a:p>
            <a:pPr indent="0" lvl="0" marL="0" rtl="0" algn="l">
              <a:spcBef>
                <a:spcPts val="0"/>
              </a:spcBef>
              <a:spcAft>
                <a:spcPts val="0"/>
              </a:spcAft>
              <a:buNone/>
            </a:pPr>
            <a:r>
              <a:rPr lang="en"/>
              <a:t>And after the </a:t>
            </a:r>
            <a:r>
              <a:rPr lang="en"/>
              <a:t>inauguration of light rail, Drug/Narcotic violations entered into the list of top 5 crimes.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6bdf9f39ec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6bdf9f39ec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6bc0f1cf7e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6bc0f1cf7e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6bc0f1cf7e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6bc0f1cf7e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6bdf9f39ec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6bdf9f39e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6bc0f1cf7e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6bc0f1cf7e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6bc0f1cf7e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6bc0f1cf7e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6bdf9f39ec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6bdf9f39ec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6bc0f1cf7e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6bc0f1cf7e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6c0999f1c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6c0999f1c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6bdf9f39ec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6bdf9f39ec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6c0999f1ca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6c0999f1c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6bc0f1cf7e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6bc0f1cf7e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6bc0f1cf7e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6bc0f1cf7e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6c0999f1ca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6c0999f1ca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6c0999f1ca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6c0999f1ca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6c2b94957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6c2b94957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6bc0f1cf7e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6bc0f1cf7e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Light rail service operated in 15 stations from I-485 to 9th street from 2007. </a:t>
            </a:r>
            <a:endParaRPr/>
          </a:p>
          <a:p>
            <a:pPr indent="0" lvl="0" marL="0" rtl="0" algn="l">
              <a:spcBef>
                <a:spcPts val="0"/>
              </a:spcBef>
              <a:spcAft>
                <a:spcPts val="0"/>
              </a:spcAft>
              <a:buNone/>
            </a:pPr>
            <a:r>
              <a:rPr lang="en"/>
              <a:t>From 9th Street to UNC Charlotte, the service was </a:t>
            </a:r>
            <a:r>
              <a:rPr lang="en"/>
              <a:t>extended</a:t>
            </a:r>
            <a:r>
              <a:rPr lang="en"/>
              <a:t> in 2018.</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75c9a460b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75c9a460b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how the Blue line travel along the geography of Charlotte. From Southwest to Northeast through the city.</a:t>
            </a:r>
            <a:endParaRPr/>
          </a:p>
          <a:p>
            <a:pPr indent="0" lvl="0" marL="0" rtl="0" algn="l">
              <a:spcBef>
                <a:spcPts val="0"/>
              </a:spcBef>
              <a:spcAft>
                <a:spcPts val="0"/>
              </a:spcAft>
              <a:buNone/>
            </a:pPr>
            <a:r>
              <a:rPr lang="en"/>
              <a:t>Different location has different station area set my the Charlotte government. We have used these station areas as buffers to study the crime pattern.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6c0999f1ca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6c0999f1ca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can see that the population is more near the ends of the light rail line.</a:t>
            </a:r>
            <a:endParaRPr/>
          </a:p>
          <a:p>
            <a:pPr indent="0" lvl="0" marL="0" rtl="0" algn="l">
              <a:spcBef>
                <a:spcPts val="0"/>
              </a:spcBef>
              <a:spcAft>
                <a:spcPts val="0"/>
              </a:spcAft>
              <a:buNone/>
            </a:pPr>
            <a:r>
              <a:rPr lang="en"/>
              <a:t>High income population lies in the south of the city.</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6c0999f1ca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6c0999f1ca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6beb94e76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6beb94e76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had the crime data from 2005 to 2016.</a:t>
            </a:r>
            <a:endParaRPr/>
          </a:p>
          <a:p>
            <a:pPr indent="0" lvl="0" marL="0" rtl="0" algn="l">
              <a:spcBef>
                <a:spcPts val="0"/>
              </a:spcBef>
              <a:spcAft>
                <a:spcPts val="0"/>
              </a:spcAft>
              <a:buNone/>
            </a:pPr>
            <a:r>
              <a:rPr lang="en"/>
              <a:t>We thought we would study about our buffer area around each station.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joined the crime location to the Charlotte map and filtered to focus only on our study area.</a:t>
            </a:r>
            <a:endParaRPr/>
          </a:p>
          <a:p>
            <a:pPr indent="0" lvl="0" marL="0" rtl="0" algn="l">
              <a:spcBef>
                <a:spcPts val="0"/>
              </a:spcBef>
              <a:spcAft>
                <a:spcPts val="0"/>
              </a:spcAft>
              <a:buNone/>
            </a:pPr>
            <a:r>
              <a:rPr lang="en"/>
              <a:t>We created a fishnet of 1000 sq.ft to see where the crimes are focused at a granular level.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entire animation was created in ArcMap.</a:t>
            </a:r>
            <a:endParaRPr/>
          </a:p>
          <a:p>
            <a:pPr indent="0" lvl="0" marL="0" rtl="0" algn="l">
              <a:spcBef>
                <a:spcPts val="0"/>
              </a:spcBef>
              <a:spcAft>
                <a:spcPts val="0"/>
              </a:spcAft>
              <a:buNone/>
            </a:pPr>
            <a:r>
              <a:rPr lang="en"/>
              <a:t>We see a decrease in crimes in 2009 before increasing again in 2012.</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Comparing</a:t>
            </a:r>
            <a:r>
              <a:rPr lang="en"/>
              <a:t> our study time period 2006 and 2008, since the Blue line was </a:t>
            </a:r>
            <a:r>
              <a:rPr lang="en"/>
              <a:t>inaugurated</a:t>
            </a:r>
            <a:r>
              <a:rPr lang="en"/>
              <a:t> in 2007. The crimes seem to increase in 2007 but we don’t see much change between 2006 and 2008.</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6bc0f1cf7e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6bc0f1cf7e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before and after images looks similar showing that crimes haven’t greatly changed after the </a:t>
            </a:r>
            <a:r>
              <a:rPr lang="en"/>
              <a:t>inauguration</a:t>
            </a:r>
            <a:r>
              <a:rPr lang="en"/>
              <a:t> of the light rail.</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6bc0f1cf7e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6bc0f1cf7e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are focussing on the outdoor crimes happening along the light rail route.</a:t>
            </a:r>
            <a:endParaRPr/>
          </a:p>
          <a:p>
            <a:pPr indent="0" lvl="0" marL="0" rtl="0" algn="l">
              <a:spcBef>
                <a:spcPts val="0"/>
              </a:spcBef>
              <a:spcAft>
                <a:spcPts val="0"/>
              </a:spcAft>
              <a:buNone/>
            </a:pPr>
            <a:r>
              <a:rPr lang="en"/>
              <a:t>White shapes block the stations that were not open in 2007.</a:t>
            </a:r>
            <a:endParaRPr/>
          </a:p>
          <a:p>
            <a:pPr indent="0" lvl="0" marL="0" rtl="0" algn="l">
              <a:spcBef>
                <a:spcPts val="0"/>
              </a:spcBef>
              <a:spcAft>
                <a:spcPts val="0"/>
              </a:spcAft>
              <a:buNone/>
            </a:pPr>
            <a:r>
              <a:rPr lang="en"/>
              <a:t>Green colour indicated crime has decreased in these areas and red indicated the crime has increased in these areas.</a:t>
            </a:r>
            <a:endParaRPr/>
          </a:p>
          <a:p>
            <a:pPr indent="0" lvl="0" marL="0" rtl="0" algn="l">
              <a:spcBef>
                <a:spcPts val="0"/>
              </a:spcBef>
              <a:spcAft>
                <a:spcPts val="0"/>
              </a:spcAft>
              <a:buNone/>
            </a:pPr>
            <a:r>
              <a:rPr lang="en"/>
              <a:t>Crimes has increased near the Arrowood station and decreased near the Tyvola and Archdale stations.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hyperlink" Target="http://www.statstutor.ac.uk/resources/uploaded/paired-t-test.pdf"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6.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8.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0.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4.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1.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7.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2.png"/><Relationship Id="rId4" Type="http://schemas.openxmlformats.org/officeDocument/2006/relationships/hyperlink" Target="https://charlottenc.gov/cats/rail/lynx-blue-line/Pages/default.aspx"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4.png"/><Relationship Id="rId4" Type="http://schemas.openxmlformats.org/officeDocument/2006/relationships/image" Target="../media/image2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jpg"/><Relationship Id="rId4" Type="http://schemas.openxmlformats.org/officeDocument/2006/relationships/image" Target="../media/image1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5.jpg"/><Relationship Id="rId4"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3"/>
          <p:cNvSpPr txBox="1"/>
          <p:nvPr>
            <p:ph type="ctrTitle"/>
          </p:nvPr>
        </p:nvSpPr>
        <p:spPr>
          <a:xfrm>
            <a:off x="1004150" y="1379656"/>
            <a:ext cx="7136700" cy="160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Light Rail’s Impact on Crime in Charlotte, NC</a:t>
            </a:r>
            <a:endParaRPr/>
          </a:p>
        </p:txBody>
      </p:sp>
      <p:sp>
        <p:nvSpPr>
          <p:cNvPr id="67" name="Google Shape;67;p13"/>
          <p:cNvSpPr txBox="1"/>
          <p:nvPr>
            <p:ph idx="1" type="subTitle"/>
          </p:nvPr>
        </p:nvSpPr>
        <p:spPr>
          <a:xfrm>
            <a:off x="2137250" y="2850052"/>
            <a:ext cx="4870500" cy="95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Jiang Jiang</a:t>
            </a:r>
            <a:endParaRPr/>
          </a:p>
          <a:p>
            <a:pPr indent="0" lvl="0" marL="0" rtl="0" algn="ctr">
              <a:spcBef>
                <a:spcPts val="0"/>
              </a:spcBef>
              <a:spcAft>
                <a:spcPts val="0"/>
              </a:spcAft>
              <a:buNone/>
            </a:pPr>
            <a:r>
              <a:rPr lang="en"/>
              <a:t>Sthanu Ramakrishnan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22"/>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Paired t-test </a:t>
            </a:r>
            <a:endParaRPr/>
          </a:p>
        </p:txBody>
      </p:sp>
      <p:sp>
        <p:nvSpPr>
          <p:cNvPr id="129" name="Google Shape;129;p22"/>
          <p:cNvSpPr txBox="1"/>
          <p:nvPr>
            <p:ph idx="1" type="body"/>
          </p:nvPr>
        </p:nvSpPr>
        <p:spPr>
          <a:xfrm>
            <a:off x="311700" y="1266325"/>
            <a:ext cx="7212600" cy="775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Crime slightly but significantly increased in 08 compared to 06. (SAS E Guide)</a:t>
            </a:r>
            <a:endParaRPr/>
          </a:p>
        </p:txBody>
      </p:sp>
      <p:pic>
        <p:nvPicPr>
          <p:cNvPr id="130" name="Google Shape;130;p22"/>
          <p:cNvPicPr preferRelativeResize="0"/>
          <p:nvPr/>
        </p:nvPicPr>
        <p:blipFill>
          <a:blip r:embed="rId3">
            <a:alphaModFix/>
          </a:blip>
          <a:stretch>
            <a:fillRect/>
          </a:stretch>
        </p:blipFill>
        <p:spPr>
          <a:xfrm>
            <a:off x="1233525" y="1927425"/>
            <a:ext cx="6533842" cy="2562075"/>
          </a:xfrm>
          <a:prstGeom prst="rect">
            <a:avLst/>
          </a:prstGeom>
          <a:noFill/>
          <a:ln>
            <a:noFill/>
          </a:ln>
        </p:spPr>
      </p:pic>
      <p:sp>
        <p:nvSpPr>
          <p:cNvPr id="131" name="Google Shape;131;p22"/>
          <p:cNvSpPr txBox="1"/>
          <p:nvPr/>
        </p:nvSpPr>
        <p:spPr>
          <a:xfrm>
            <a:off x="2730075" y="109225"/>
            <a:ext cx="6039000" cy="954900"/>
          </a:xfrm>
          <a:prstGeom prst="rect">
            <a:avLst/>
          </a:prstGeom>
          <a:solidFill>
            <a:srgbClr val="FCE5CD"/>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“A paired t-test is used to compare two population means where you have two samples in which observations in one sample can be paired with observations in the other sample. One example of where this might occur is before-and-after observations on the same subjects.”</a:t>
            </a:r>
            <a:endParaRPr>
              <a:latin typeface="Open Sans"/>
              <a:ea typeface="Open Sans"/>
              <a:cs typeface="Open Sans"/>
              <a:sym typeface="Open Sans"/>
            </a:endParaRPr>
          </a:p>
        </p:txBody>
      </p:sp>
      <p:sp>
        <p:nvSpPr>
          <p:cNvPr id="132" name="Google Shape;132;p22"/>
          <p:cNvSpPr txBox="1"/>
          <p:nvPr/>
        </p:nvSpPr>
        <p:spPr>
          <a:xfrm>
            <a:off x="4040550" y="4678800"/>
            <a:ext cx="5016000" cy="46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Source: </a:t>
            </a:r>
            <a:r>
              <a:rPr lang="en" sz="1100" u="sng">
                <a:solidFill>
                  <a:schemeClr val="hlink"/>
                </a:solidFill>
                <a:hlinkClick r:id="rId4"/>
              </a:rPr>
              <a:t>http://www.statstutor.ac.uk/resources/uploaded/paired-t-test.pdf</a:t>
            </a:r>
            <a:endParaRPr>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23"/>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Crime Types in our Study</a:t>
            </a:r>
            <a:endParaRPr/>
          </a:p>
        </p:txBody>
      </p:sp>
      <p:sp>
        <p:nvSpPr>
          <p:cNvPr id="138" name="Google Shape;138;p23"/>
          <p:cNvSpPr txBox="1"/>
          <p:nvPr>
            <p:ph idx="1" type="body"/>
          </p:nvPr>
        </p:nvSpPr>
        <p:spPr>
          <a:xfrm>
            <a:off x="185225" y="1266325"/>
            <a:ext cx="4327800" cy="33027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a:t>Affray</a:t>
            </a:r>
            <a:endParaRPr/>
          </a:p>
          <a:p>
            <a:pPr indent="-342900" lvl="0" marL="457200" rtl="0" algn="l">
              <a:lnSpc>
                <a:spcPct val="115000"/>
              </a:lnSpc>
              <a:spcBef>
                <a:spcPts val="0"/>
              </a:spcBef>
              <a:spcAft>
                <a:spcPts val="0"/>
              </a:spcAft>
              <a:buSzPts val="1800"/>
              <a:buChar char="●"/>
            </a:pPr>
            <a:r>
              <a:rPr lang="en"/>
              <a:t>Aggravated Assault</a:t>
            </a:r>
            <a:endParaRPr/>
          </a:p>
          <a:p>
            <a:pPr indent="-342900" lvl="0" marL="457200" rtl="0" algn="l">
              <a:lnSpc>
                <a:spcPct val="115000"/>
              </a:lnSpc>
              <a:spcBef>
                <a:spcPts val="0"/>
              </a:spcBef>
              <a:spcAft>
                <a:spcPts val="0"/>
              </a:spcAft>
              <a:buSzPts val="1800"/>
              <a:buChar char="●"/>
            </a:pPr>
            <a:r>
              <a:rPr lang="en"/>
              <a:t>Burglary/B&amp;E</a:t>
            </a:r>
            <a:endParaRPr/>
          </a:p>
          <a:p>
            <a:pPr indent="-342900" lvl="0" marL="457200" rtl="0" algn="l">
              <a:lnSpc>
                <a:spcPct val="115000"/>
              </a:lnSpc>
              <a:spcBef>
                <a:spcPts val="0"/>
              </a:spcBef>
              <a:spcAft>
                <a:spcPts val="0"/>
              </a:spcAft>
              <a:buSzPts val="1800"/>
              <a:buChar char="●"/>
            </a:pPr>
            <a:r>
              <a:rPr lang="en"/>
              <a:t>Curfew/Loitering/Vagrancy Violations</a:t>
            </a:r>
            <a:endParaRPr/>
          </a:p>
          <a:p>
            <a:pPr indent="-342900" lvl="0" marL="457200" rtl="0" algn="l">
              <a:lnSpc>
                <a:spcPct val="115000"/>
              </a:lnSpc>
              <a:spcBef>
                <a:spcPts val="0"/>
              </a:spcBef>
              <a:spcAft>
                <a:spcPts val="0"/>
              </a:spcAft>
              <a:buSzPts val="1800"/>
              <a:buChar char="●"/>
            </a:pPr>
            <a:r>
              <a:rPr lang="en"/>
              <a:t>Damage/Vandalism Of Property</a:t>
            </a:r>
            <a:endParaRPr/>
          </a:p>
          <a:p>
            <a:pPr indent="-342900" lvl="0" marL="457200" rtl="0" algn="l">
              <a:lnSpc>
                <a:spcPct val="115000"/>
              </a:lnSpc>
              <a:spcBef>
                <a:spcPts val="0"/>
              </a:spcBef>
              <a:spcAft>
                <a:spcPts val="0"/>
              </a:spcAft>
              <a:buSzPts val="1800"/>
              <a:buChar char="●"/>
            </a:pPr>
            <a:r>
              <a:rPr lang="en"/>
              <a:t>Drug/Narcotic Violations</a:t>
            </a:r>
            <a:endParaRPr/>
          </a:p>
          <a:p>
            <a:pPr indent="-342900" lvl="0" marL="457200" rtl="0" algn="l">
              <a:lnSpc>
                <a:spcPct val="115000"/>
              </a:lnSpc>
              <a:spcBef>
                <a:spcPts val="0"/>
              </a:spcBef>
              <a:spcAft>
                <a:spcPts val="0"/>
              </a:spcAft>
              <a:buSzPts val="1800"/>
              <a:buChar char="●"/>
            </a:pPr>
            <a:r>
              <a:rPr lang="en"/>
              <a:t>Forcible Fondling</a:t>
            </a:r>
            <a:endParaRPr/>
          </a:p>
          <a:p>
            <a:pPr indent="-342900" lvl="0" marL="457200" rtl="0" algn="l">
              <a:lnSpc>
                <a:spcPct val="115000"/>
              </a:lnSpc>
              <a:spcBef>
                <a:spcPts val="0"/>
              </a:spcBef>
              <a:spcAft>
                <a:spcPts val="0"/>
              </a:spcAft>
              <a:buSzPts val="1800"/>
              <a:buChar char="●"/>
            </a:pPr>
            <a:r>
              <a:rPr lang="en"/>
              <a:t>Indecent Exposure</a:t>
            </a:r>
            <a:endParaRPr/>
          </a:p>
          <a:p>
            <a:pPr indent="-342900" lvl="0" marL="457200" rtl="0" algn="l">
              <a:spcBef>
                <a:spcPts val="0"/>
              </a:spcBef>
              <a:spcAft>
                <a:spcPts val="0"/>
              </a:spcAft>
              <a:buSzPts val="1800"/>
              <a:buChar char="●"/>
            </a:pPr>
            <a:r>
              <a:rPr lang="en"/>
              <a:t>Motor Vehicle Theft</a:t>
            </a:r>
            <a:endParaRPr/>
          </a:p>
        </p:txBody>
      </p:sp>
      <p:sp>
        <p:nvSpPr>
          <p:cNvPr id="139" name="Google Shape;139;p23"/>
          <p:cNvSpPr txBox="1"/>
          <p:nvPr>
            <p:ph idx="1" type="body"/>
          </p:nvPr>
        </p:nvSpPr>
        <p:spPr>
          <a:xfrm>
            <a:off x="4513025" y="1266325"/>
            <a:ext cx="4504500" cy="330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Pocket-Picking</a:t>
            </a:r>
            <a:endParaRPr/>
          </a:p>
          <a:p>
            <a:pPr indent="-342900" lvl="0" marL="457200" rtl="0" algn="l">
              <a:spcBef>
                <a:spcPts val="0"/>
              </a:spcBef>
              <a:spcAft>
                <a:spcPts val="0"/>
              </a:spcAft>
              <a:buSzPts val="1800"/>
              <a:buChar char="●"/>
            </a:pPr>
            <a:r>
              <a:rPr lang="en"/>
              <a:t>Prostitution</a:t>
            </a:r>
            <a:endParaRPr/>
          </a:p>
          <a:p>
            <a:pPr indent="-342900" lvl="0" marL="457200" rtl="0" algn="l">
              <a:spcBef>
                <a:spcPts val="0"/>
              </a:spcBef>
              <a:spcAft>
                <a:spcPts val="0"/>
              </a:spcAft>
              <a:buSzPts val="1800"/>
              <a:buChar char="●"/>
            </a:pPr>
            <a:r>
              <a:rPr lang="en"/>
              <a:t>Purse-Snatching</a:t>
            </a:r>
            <a:endParaRPr/>
          </a:p>
          <a:p>
            <a:pPr indent="-342900" lvl="0" marL="457200" rtl="0" algn="l">
              <a:spcBef>
                <a:spcPts val="0"/>
              </a:spcBef>
              <a:spcAft>
                <a:spcPts val="0"/>
              </a:spcAft>
              <a:buSzPts val="1800"/>
              <a:buChar char="●"/>
            </a:pPr>
            <a:r>
              <a:rPr lang="en"/>
              <a:t>Simple Assault</a:t>
            </a:r>
            <a:endParaRPr/>
          </a:p>
          <a:p>
            <a:pPr indent="-342900" lvl="0" marL="457200" rtl="0" algn="l">
              <a:spcBef>
                <a:spcPts val="0"/>
              </a:spcBef>
              <a:spcAft>
                <a:spcPts val="0"/>
              </a:spcAft>
              <a:buSzPts val="1800"/>
              <a:buChar char="●"/>
            </a:pPr>
            <a:r>
              <a:rPr lang="en"/>
              <a:t>Statutory Rape</a:t>
            </a:r>
            <a:endParaRPr/>
          </a:p>
          <a:p>
            <a:pPr indent="-342900" lvl="0" marL="457200" rtl="0" algn="l">
              <a:spcBef>
                <a:spcPts val="0"/>
              </a:spcBef>
              <a:spcAft>
                <a:spcPts val="0"/>
              </a:spcAft>
              <a:buSzPts val="1800"/>
              <a:buChar char="●"/>
            </a:pPr>
            <a:r>
              <a:rPr lang="en"/>
              <a:t>Theft From Motor Vehicle</a:t>
            </a:r>
            <a:endParaRPr/>
          </a:p>
          <a:p>
            <a:pPr indent="-342900" lvl="0" marL="457200" rtl="0" algn="l">
              <a:spcBef>
                <a:spcPts val="0"/>
              </a:spcBef>
              <a:spcAft>
                <a:spcPts val="0"/>
              </a:spcAft>
              <a:buSzPts val="1800"/>
              <a:buChar char="●"/>
            </a:pPr>
            <a:r>
              <a:rPr lang="en"/>
              <a:t>Theft of Motor Vehicle Parts from Vehicle</a:t>
            </a:r>
            <a:endParaRPr/>
          </a:p>
          <a:p>
            <a:pPr indent="-342900" lvl="0" marL="457200" rtl="0" algn="l">
              <a:spcBef>
                <a:spcPts val="0"/>
              </a:spcBef>
              <a:spcAft>
                <a:spcPts val="0"/>
              </a:spcAft>
              <a:buSzPts val="1800"/>
              <a:buChar char="●"/>
            </a:pPr>
            <a:r>
              <a:rPr lang="en"/>
              <a:t>Weapon Law Violations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p24"/>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Top Crime Types in </a:t>
            </a:r>
            <a:r>
              <a:rPr lang="en"/>
              <a:t>the Study Area</a:t>
            </a:r>
            <a:r>
              <a:rPr lang="en"/>
              <a:t> </a:t>
            </a:r>
            <a:r>
              <a:rPr lang="en" sz="2400"/>
              <a:t>(06 vs 08)</a:t>
            </a:r>
            <a:endParaRPr sz="2400"/>
          </a:p>
        </p:txBody>
      </p:sp>
      <p:sp>
        <p:nvSpPr>
          <p:cNvPr id="145" name="Google Shape;145;p24"/>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Top one crime is the same - Theft from Motor Vehicle</a:t>
            </a:r>
            <a:endParaRPr/>
          </a:p>
          <a:p>
            <a:pPr indent="0" lvl="0" marL="0" rtl="0" algn="l">
              <a:spcBef>
                <a:spcPts val="1600"/>
              </a:spcBef>
              <a:spcAft>
                <a:spcPts val="1600"/>
              </a:spcAft>
              <a:buNone/>
            </a:pPr>
            <a:r>
              <a:rPr lang="en"/>
              <a:t>More Damage/Vandalism of Property. Less Motor Vehicle Theft</a:t>
            </a:r>
            <a:endParaRPr/>
          </a:p>
        </p:txBody>
      </p:sp>
      <p:pic>
        <p:nvPicPr>
          <p:cNvPr id="146" name="Google Shape;146;p24"/>
          <p:cNvPicPr preferRelativeResize="0"/>
          <p:nvPr/>
        </p:nvPicPr>
        <p:blipFill>
          <a:blip r:embed="rId3">
            <a:alphaModFix/>
          </a:blip>
          <a:stretch>
            <a:fillRect/>
          </a:stretch>
        </p:blipFill>
        <p:spPr>
          <a:xfrm>
            <a:off x="4544325" y="2228750"/>
            <a:ext cx="4315682" cy="1713225"/>
          </a:xfrm>
          <a:prstGeom prst="rect">
            <a:avLst/>
          </a:prstGeom>
          <a:noFill/>
          <a:ln>
            <a:noFill/>
          </a:ln>
        </p:spPr>
      </p:pic>
      <p:pic>
        <p:nvPicPr>
          <p:cNvPr id="147" name="Google Shape;147;p24"/>
          <p:cNvPicPr preferRelativeResize="0"/>
          <p:nvPr/>
        </p:nvPicPr>
        <p:blipFill>
          <a:blip r:embed="rId4">
            <a:alphaModFix/>
          </a:blip>
          <a:stretch>
            <a:fillRect/>
          </a:stretch>
        </p:blipFill>
        <p:spPr>
          <a:xfrm>
            <a:off x="228600" y="2228750"/>
            <a:ext cx="4315724" cy="17132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pic>
        <p:nvPicPr>
          <p:cNvPr id="152" name="Google Shape;152;p25"/>
          <p:cNvPicPr preferRelativeResize="0"/>
          <p:nvPr/>
        </p:nvPicPr>
        <p:blipFill rotWithShape="1">
          <a:blip r:embed="rId3">
            <a:alphaModFix/>
          </a:blip>
          <a:srcRect b="3092" l="2399" r="2769" t="11232"/>
          <a:stretch/>
        </p:blipFill>
        <p:spPr>
          <a:xfrm>
            <a:off x="3077625" y="1553400"/>
            <a:ext cx="3983200" cy="3056375"/>
          </a:xfrm>
          <a:prstGeom prst="rect">
            <a:avLst/>
          </a:prstGeom>
          <a:noFill/>
          <a:ln>
            <a:noFill/>
          </a:ln>
        </p:spPr>
      </p:pic>
      <p:sp>
        <p:nvSpPr>
          <p:cNvPr id="153" name="Google Shape;153;p2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Crime Type Count Changes in the Study Area</a:t>
            </a:r>
            <a:endParaRPr/>
          </a:p>
        </p:txBody>
      </p:sp>
      <p:sp>
        <p:nvSpPr>
          <p:cNvPr id="154" name="Google Shape;154;p25"/>
          <p:cNvSpPr txBox="1"/>
          <p:nvPr>
            <p:ph idx="1" type="body"/>
          </p:nvPr>
        </p:nvSpPr>
        <p:spPr>
          <a:xfrm>
            <a:off x="1181525" y="1620038"/>
            <a:ext cx="3424200" cy="2518800"/>
          </a:xfrm>
          <a:prstGeom prst="rect">
            <a:avLst/>
          </a:prstGeom>
        </p:spPr>
        <p:txBody>
          <a:bodyPr anchorCtr="0" anchor="t" bIns="91425" lIns="91425" spcFirstLastPara="1" rIns="91425" wrap="square" tIns="91425">
            <a:noAutofit/>
          </a:bodyPr>
          <a:lstStyle/>
          <a:p>
            <a:pPr indent="0" lvl="0" marL="0" rtl="0" algn="r">
              <a:lnSpc>
                <a:spcPct val="200000"/>
              </a:lnSpc>
              <a:spcBef>
                <a:spcPts val="0"/>
              </a:spcBef>
              <a:spcAft>
                <a:spcPts val="0"/>
              </a:spcAft>
              <a:buNone/>
            </a:pPr>
            <a:r>
              <a:rPr lang="en" sz="1600">
                <a:solidFill>
                  <a:srgbClr val="666666"/>
                </a:solidFill>
              </a:rPr>
              <a:t>Drug Equipment Violations</a:t>
            </a:r>
            <a:endParaRPr sz="1600">
              <a:solidFill>
                <a:srgbClr val="666666"/>
              </a:solidFill>
            </a:endParaRPr>
          </a:p>
          <a:p>
            <a:pPr indent="0" lvl="0" marL="0" rtl="0" algn="r">
              <a:lnSpc>
                <a:spcPct val="200000"/>
              </a:lnSpc>
              <a:spcBef>
                <a:spcPts val="0"/>
              </a:spcBef>
              <a:spcAft>
                <a:spcPts val="0"/>
              </a:spcAft>
              <a:buNone/>
            </a:pPr>
            <a:r>
              <a:rPr lang="en" sz="1600">
                <a:solidFill>
                  <a:srgbClr val="666666"/>
                </a:solidFill>
              </a:rPr>
              <a:t>Theft From Motor Vehicle</a:t>
            </a:r>
            <a:endParaRPr sz="1600">
              <a:solidFill>
                <a:srgbClr val="666666"/>
              </a:solidFill>
            </a:endParaRPr>
          </a:p>
          <a:p>
            <a:pPr indent="0" lvl="0" marL="0" rtl="0" algn="r">
              <a:lnSpc>
                <a:spcPct val="200000"/>
              </a:lnSpc>
              <a:spcBef>
                <a:spcPts val="0"/>
              </a:spcBef>
              <a:spcAft>
                <a:spcPts val="0"/>
              </a:spcAft>
              <a:buNone/>
            </a:pPr>
            <a:r>
              <a:rPr lang="en" sz="1600">
                <a:solidFill>
                  <a:srgbClr val="666666"/>
                </a:solidFill>
              </a:rPr>
              <a:t>Drug/Narcotic Violations</a:t>
            </a:r>
            <a:endParaRPr sz="1600">
              <a:solidFill>
                <a:srgbClr val="666666"/>
              </a:solidFill>
            </a:endParaRPr>
          </a:p>
          <a:p>
            <a:pPr indent="0" lvl="0" marL="0" rtl="0" algn="r">
              <a:lnSpc>
                <a:spcPct val="200000"/>
              </a:lnSpc>
              <a:spcBef>
                <a:spcPts val="0"/>
              </a:spcBef>
              <a:spcAft>
                <a:spcPts val="1600"/>
              </a:spcAft>
              <a:buNone/>
            </a:pPr>
            <a:r>
              <a:t/>
            </a:r>
            <a:endParaRPr sz="1600">
              <a:solidFill>
                <a:srgbClr val="666666"/>
              </a:solidFill>
            </a:endParaRPr>
          </a:p>
        </p:txBody>
      </p:sp>
      <p:sp>
        <p:nvSpPr>
          <p:cNvPr id="155" name="Google Shape;155;p25"/>
          <p:cNvSpPr txBox="1"/>
          <p:nvPr>
            <p:ph idx="1" type="body"/>
          </p:nvPr>
        </p:nvSpPr>
        <p:spPr>
          <a:xfrm>
            <a:off x="5047725" y="3181450"/>
            <a:ext cx="2542800" cy="10140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sz="1600">
                <a:solidFill>
                  <a:srgbClr val="666666"/>
                </a:solidFill>
              </a:rPr>
              <a:t>Burglary/B&amp;E</a:t>
            </a:r>
            <a:endParaRPr sz="1600">
              <a:solidFill>
                <a:srgbClr val="666666"/>
              </a:solidFill>
            </a:endParaRPr>
          </a:p>
          <a:p>
            <a:pPr indent="0" lvl="0" marL="0" rtl="0" algn="l">
              <a:lnSpc>
                <a:spcPct val="200000"/>
              </a:lnSpc>
              <a:spcBef>
                <a:spcPts val="0"/>
              </a:spcBef>
              <a:spcAft>
                <a:spcPts val="0"/>
              </a:spcAft>
              <a:buNone/>
            </a:pPr>
            <a:r>
              <a:rPr lang="en" sz="1600">
                <a:solidFill>
                  <a:srgbClr val="666666"/>
                </a:solidFill>
              </a:rPr>
              <a:t>Robbery</a:t>
            </a:r>
            <a:endParaRPr sz="1600">
              <a:solidFill>
                <a:srgbClr val="666666"/>
              </a:solidFill>
            </a:endParaRPr>
          </a:p>
          <a:p>
            <a:pPr indent="0" lvl="0" marL="0" rtl="0" algn="l">
              <a:lnSpc>
                <a:spcPct val="200000"/>
              </a:lnSpc>
              <a:spcBef>
                <a:spcPts val="0"/>
              </a:spcBef>
              <a:spcAft>
                <a:spcPts val="0"/>
              </a:spcAft>
              <a:buNone/>
            </a:pPr>
            <a:r>
              <a:rPr lang="en" sz="1600">
                <a:solidFill>
                  <a:srgbClr val="666666"/>
                </a:solidFill>
              </a:rPr>
              <a:t>Motor Vehicle Theft</a:t>
            </a:r>
            <a:endParaRPr sz="1600">
              <a:solidFill>
                <a:srgbClr val="666666"/>
              </a:solidFill>
            </a:endParaRPr>
          </a:p>
          <a:p>
            <a:pPr indent="0" lvl="0" marL="0" rtl="0" algn="l">
              <a:lnSpc>
                <a:spcPct val="200000"/>
              </a:lnSpc>
              <a:spcBef>
                <a:spcPts val="0"/>
              </a:spcBef>
              <a:spcAft>
                <a:spcPts val="0"/>
              </a:spcAft>
              <a:buNone/>
            </a:pPr>
            <a:r>
              <a:t/>
            </a:r>
            <a:endParaRPr sz="1600">
              <a:solidFill>
                <a:srgbClr val="666666"/>
              </a:solidFill>
            </a:endParaRPr>
          </a:p>
          <a:p>
            <a:pPr indent="0" lvl="0" marL="0" rtl="0" algn="l">
              <a:lnSpc>
                <a:spcPct val="200000"/>
              </a:lnSpc>
              <a:spcBef>
                <a:spcPts val="0"/>
              </a:spcBef>
              <a:spcAft>
                <a:spcPts val="1600"/>
              </a:spcAft>
              <a:buNone/>
            </a:pPr>
            <a:r>
              <a:t/>
            </a:r>
            <a:endParaRPr sz="1600">
              <a:solidFill>
                <a:srgbClr val="666666"/>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59" name="Shape 159"/>
        <p:cNvGrpSpPr/>
        <p:nvPr/>
      </p:nvGrpSpPr>
      <p:grpSpPr>
        <a:xfrm>
          <a:off x="0" y="0"/>
          <a:ext cx="0" cy="0"/>
          <a:chOff x="0" y="0"/>
          <a:chExt cx="0" cy="0"/>
        </a:xfrm>
      </p:grpSpPr>
      <p:sp>
        <p:nvSpPr>
          <p:cNvPr id="160" name="Google Shape;160;p2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Top Crime Type Count 2006 vs 2008 </a:t>
            </a:r>
            <a:endParaRPr/>
          </a:p>
        </p:txBody>
      </p:sp>
      <p:sp>
        <p:nvSpPr>
          <p:cNvPr id="161" name="Google Shape;161;p26"/>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000000"/>
                </a:solidFill>
              </a:rPr>
              <a:t>Top Increase</a:t>
            </a:r>
            <a:endParaRPr>
              <a:solidFill>
                <a:srgbClr val="000000"/>
              </a:solidFill>
            </a:endParaRPr>
          </a:p>
          <a:p>
            <a:pPr indent="-330200" lvl="0" marL="457200" rtl="0" algn="l">
              <a:lnSpc>
                <a:spcPct val="115000"/>
              </a:lnSpc>
              <a:spcBef>
                <a:spcPts val="1600"/>
              </a:spcBef>
              <a:spcAft>
                <a:spcPts val="0"/>
              </a:spcAft>
              <a:buClr>
                <a:srgbClr val="666666"/>
              </a:buClr>
              <a:buSzPts val="1600"/>
              <a:buChar char="●"/>
            </a:pPr>
            <a:r>
              <a:rPr lang="en" sz="1600">
                <a:solidFill>
                  <a:srgbClr val="666666"/>
                </a:solidFill>
              </a:rPr>
              <a:t>Drug Equipment Violations	+306</a:t>
            </a:r>
            <a:endParaRPr sz="1600">
              <a:solidFill>
                <a:srgbClr val="666666"/>
              </a:solidFill>
            </a:endParaRPr>
          </a:p>
          <a:p>
            <a:pPr indent="-330200" lvl="0" marL="457200" rtl="0" algn="l">
              <a:lnSpc>
                <a:spcPct val="115000"/>
              </a:lnSpc>
              <a:spcBef>
                <a:spcPts val="0"/>
              </a:spcBef>
              <a:spcAft>
                <a:spcPts val="0"/>
              </a:spcAft>
              <a:buClr>
                <a:srgbClr val="666666"/>
              </a:buClr>
              <a:buSzPts val="1600"/>
              <a:buChar char="●"/>
            </a:pPr>
            <a:r>
              <a:rPr lang="en" sz="1600">
                <a:solidFill>
                  <a:srgbClr val="666666"/>
                </a:solidFill>
              </a:rPr>
              <a:t>Theft From Motor Vehicle	+158</a:t>
            </a:r>
            <a:endParaRPr sz="1600">
              <a:solidFill>
                <a:srgbClr val="666666"/>
              </a:solidFill>
            </a:endParaRPr>
          </a:p>
          <a:p>
            <a:pPr indent="-330200" lvl="0" marL="457200" rtl="0" algn="l">
              <a:lnSpc>
                <a:spcPct val="115000"/>
              </a:lnSpc>
              <a:spcBef>
                <a:spcPts val="0"/>
              </a:spcBef>
              <a:spcAft>
                <a:spcPts val="0"/>
              </a:spcAft>
              <a:buClr>
                <a:srgbClr val="666666"/>
              </a:buClr>
              <a:buSzPts val="1600"/>
              <a:buChar char="●"/>
            </a:pPr>
            <a:r>
              <a:rPr lang="en" sz="1600">
                <a:solidFill>
                  <a:srgbClr val="666666"/>
                </a:solidFill>
              </a:rPr>
              <a:t>Drug/Narcotic Violations	+130</a:t>
            </a:r>
            <a:endParaRPr sz="1600">
              <a:solidFill>
                <a:srgbClr val="666666"/>
              </a:solidFill>
            </a:endParaRPr>
          </a:p>
          <a:p>
            <a:pPr indent="0" lvl="0" marL="0" rtl="0" algn="l">
              <a:lnSpc>
                <a:spcPct val="115000"/>
              </a:lnSpc>
              <a:spcBef>
                <a:spcPts val="0"/>
              </a:spcBef>
              <a:spcAft>
                <a:spcPts val="0"/>
              </a:spcAft>
              <a:buNone/>
            </a:pPr>
            <a:r>
              <a:t/>
            </a:r>
            <a:endParaRPr sz="1600">
              <a:solidFill>
                <a:srgbClr val="666666"/>
              </a:solidFill>
            </a:endParaRPr>
          </a:p>
          <a:p>
            <a:pPr indent="0" lvl="0" marL="0" rtl="0" algn="l">
              <a:lnSpc>
                <a:spcPct val="115000"/>
              </a:lnSpc>
              <a:spcBef>
                <a:spcPts val="0"/>
              </a:spcBef>
              <a:spcAft>
                <a:spcPts val="0"/>
              </a:spcAft>
              <a:buNone/>
            </a:pPr>
            <a:r>
              <a:rPr lang="en">
                <a:solidFill>
                  <a:srgbClr val="000000"/>
                </a:solidFill>
              </a:rPr>
              <a:t>Top Decrease</a:t>
            </a:r>
            <a:endParaRPr sz="1600">
              <a:solidFill>
                <a:srgbClr val="000000"/>
              </a:solidFill>
            </a:endParaRPr>
          </a:p>
          <a:p>
            <a:pPr indent="-330200" lvl="0" marL="457200" rtl="0" algn="l">
              <a:lnSpc>
                <a:spcPct val="115000"/>
              </a:lnSpc>
              <a:spcBef>
                <a:spcPts val="0"/>
              </a:spcBef>
              <a:spcAft>
                <a:spcPts val="0"/>
              </a:spcAft>
              <a:buClr>
                <a:srgbClr val="666666"/>
              </a:buClr>
              <a:buSzPts val="1600"/>
              <a:buChar char="●"/>
            </a:pPr>
            <a:r>
              <a:rPr lang="en" sz="1600">
                <a:solidFill>
                  <a:srgbClr val="666666"/>
                </a:solidFill>
              </a:rPr>
              <a:t>Motor Vehicle Theft		-268</a:t>
            </a:r>
            <a:endParaRPr sz="1600">
              <a:solidFill>
                <a:srgbClr val="666666"/>
              </a:solidFill>
            </a:endParaRPr>
          </a:p>
          <a:p>
            <a:pPr indent="-330200" lvl="0" marL="457200" rtl="0" algn="l">
              <a:lnSpc>
                <a:spcPct val="115000"/>
              </a:lnSpc>
              <a:spcBef>
                <a:spcPts val="0"/>
              </a:spcBef>
              <a:spcAft>
                <a:spcPts val="0"/>
              </a:spcAft>
              <a:buClr>
                <a:srgbClr val="666666"/>
              </a:buClr>
              <a:buSzPts val="1600"/>
              <a:buChar char="●"/>
            </a:pPr>
            <a:r>
              <a:rPr lang="en" sz="1600">
                <a:solidFill>
                  <a:srgbClr val="666666"/>
                </a:solidFill>
              </a:rPr>
              <a:t>Robbery					-82</a:t>
            </a:r>
            <a:endParaRPr sz="1600">
              <a:solidFill>
                <a:srgbClr val="666666"/>
              </a:solidFill>
            </a:endParaRPr>
          </a:p>
          <a:p>
            <a:pPr indent="-330200" lvl="0" marL="457200" rtl="0" algn="l">
              <a:lnSpc>
                <a:spcPct val="115000"/>
              </a:lnSpc>
              <a:spcBef>
                <a:spcPts val="0"/>
              </a:spcBef>
              <a:spcAft>
                <a:spcPts val="0"/>
              </a:spcAft>
              <a:buClr>
                <a:srgbClr val="666666"/>
              </a:buClr>
              <a:buSzPts val="1600"/>
              <a:buChar char="●"/>
            </a:pPr>
            <a:r>
              <a:rPr lang="en" sz="1600">
                <a:solidFill>
                  <a:srgbClr val="666666"/>
                </a:solidFill>
              </a:rPr>
              <a:t>Burglary/B&amp;E				-64</a:t>
            </a:r>
            <a:endParaRPr sz="1600">
              <a:solidFill>
                <a:srgbClr val="666666"/>
              </a:solidFill>
            </a:endParaRPr>
          </a:p>
          <a:p>
            <a:pPr indent="0" lvl="0" marL="457200" rtl="0" algn="l">
              <a:spcBef>
                <a:spcPts val="0"/>
              </a:spcBef>
              <a:spcAft>
                <a:spcPts val="0"/>
              </a:spcAft>
              <a:buNone/>
            </a:pPr>
            <a:r>
              <a:t/>
            </a:r>
            <a:endParaRPr sz="1600">
              <a:solidFill>
                <a:srgbClr val="666666"/>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27"/>
          <p:cNvSpPr txBox="1"/>
          <p:nvPr>
            <p:ph type="title"/>
          </p:nvPr>
        </p:nvSpPr>
        <p:spPr>
          <a:xfrm>
            <a:off x="311700" y="230175"/>
            <a:ext cx="8520600" cy="707400"/>
          </a:xfrm>
          <a:prstGeom prst="rect">
            <a:avLst/>
          </a:prstGeom>
        </p:spPr>
        <p:txBody>
          <a:bodyPr anchorCtr="0" anchor="t" bIns="91425" lIns="91425" spcFirstLastPara="1" rIns="91425" wrap="square" tIns="91425">
            <a:noAutofit/>
          </a:bodyPr>
          <a:lstStyle/>
          <a:p>
            <a:pPr indent="-457200" lvl="0" marL="457200" rtl="0" algn="l">
              <a:lnSpc>
                <a:spcPct val="115000"/>
              </a:lnSpc>
              <a:spcBef>
                <a:spcPts val="0"/>
              </a:spcBef>
              <a:spcAft>
                <a:spcPts val="0"/>
              </a:spcAft>
              <a:buSzPts val="3600"/>
              <a:buChar char="●"/>
            </a:pPr>
            <a:r>
              <a:rPr lang="en"/>
              <a:t>Drug Equipment Violations (+306)</a:t>
            </a:r>
            <a:endParaRPr/>
          </a:p>
        </p:txBody>
      </p:sp>
      <p:sp>
        <p:nvSpPr>
          <p:cNvPr id="167" name="Google Shape;167;p27"/>
          <p:cNvSpPr txBox="1"/>
          <p:nvPr>
            <p:ph idx="1" type="body"/>
          </p:nvPr>
        </p:nvSpPr>
        <p:spPr>
          <a:xfrm>
            <a:off x="4153000" y="1259250"/>
            <a:ext cx="42264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2006: Clustered around New Bern, Scaleybark stations</a:t>
            </a:r>
            <a:endParaRPr/>
          </a:p>
          <a:p>
            <a:pPr indent="0" lvl="0" marL="0" rtl="0" algn="l">
              <a:spcBef>
                <a:spcPts val="1600"/>
              </a:spcBef>
              <a:spcAft>
                <a:spcPts val="1600"/>
              </a:spcAft>
              <a:buNone/>
            </a:pPr>
            <a:r>
              <a:rPr lang="en"/>
              <a:t>2008: Along the blue line route and uptown area</a:t>
            </a:r>
            <a:endParaRPr/>
          </a:p>
        </p:txBody>
      </p:sp>
      <p:pic>
        <p:nvPicPr>
          <p:cNvPr id="168" name="Google Shape;168;p27"/>
          <p:cNvPicPr preferRelativeResize="0"/>
          <p:nvPr/>
        </p:nvPicPr>
        <p:blipFill rotWithShape="1">
          <a:blip r:embed="rId3">
            <a:alphaModFix/>
          </a:blip>
          <a:srcRect b="11351" l="8864" r="42347" t="9540"/>
          <a:stretch/>
        </p:blipFill>
        <p:spPr>
          <a:xfrm>
            <a:off x="817375" y="1117150"/>
            <a:ext cx="3038476" cy="3807026"/>
          </a:xfrm>
          <a:prstGeom prst="rect">
            <a:avLst/>
          </a:prstGeom>
          <a:noFill/>
          <a:ln>
            <a:noFill/>
          </a:ln>
        </p:spPr>
      </p:pic>
      <p:pic>
        <p:nvPicPr>
          <p:cNvPr id="169" name="Google Shape;169;p27"/>
          <p:cNvPicPr preferRelativeResize="0"/>
          <p:nvPr/>
        </p:nvPicPr>
        <p:blipFill rotWithShape="1">
          <a:blip r:embed="rId3">
            <a:alphaModFix/>
          </a:blip>
          <a:srcRect b="66851" l="60770" r="15652" t="8956"/>
          <a:stretch/>
        </p:blipFill>
        <p:spPr>
          <a:xfrm>
            <a:off x="2285201" y="3703325"/>
            <a:ext cx="1468350" cy="11642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28"/>
          <p:cNvSpPr txBox="1"/>
          <p:nvPr>
            <p:ph type="title"/>
          </p:nvPr>
        </p:nvSpPr>
        <p:spPr>
          <a:xfrm>
            <a:off x="311700" y="242825"/>
            <a:ext cx="8520600" cy="707400"/>
          </a:xfrm>
          <a:prstGeom prst="rect">
            <a:avLst/>
          </a:prstGeom>
        </p:spPr>
        <p:txBody>
          <a:bodyPr anchorCtr="0" anchor="t" bIns="91425" lIns="91425" spcFirstLastPara="1" rIns="91425" wrap="square" tIns="91425">
            <a:noAutofit/>
          </a:bodyPr>
          <a:lstStyle/>
          <a:p>
            <a:pPr indent="-457200" lvl="0" marL="457200" rtl="0" algn="l">
              <a:lnSpc>
                <a:spcPct val="115000"/>
              </a:lnSpc>
              <a:spcBef>
                <a:spcPts val="0"/>
              </a:spcBef>
              <a:spcAft>
                <a:spcPts val="0"/>
              </a:spcAft>
              <a:buSzPts val="3600"/>
              <a:buChar char="●"/>
            </a:pPr>
            <a:r>
              <a:rPr lang="en"/>
              <a:t>Drug/Narcotic Violations (+130)</a:t>
            </a:r>
            <a:endParaRPr/>
          </a:p>
        </p:txBody>
      </p:sp>
      <p:sp>
        <p:nvSpPr>
          <p:cNvPr id="175" name="Google Shape;175;p28"/>
          <p:cNvSpPr txBox="1"/>
          <p:nvPr>
            <p:ph idx="1" type="body"/>
          </p:nvPr>
        </p:nvSpPr>
        <p:spPr>
          <a:xfrm>
            <a:off x="6049100" y="1266325"/>
            <a:ext cx="24648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Large increase in uptown, around Bern and Woodlawn stations.</a:t>
            </a:r>
            <a:endParaRPr/>
          </a:p>
        </p:txBody>
      </p:sp>
      <p:pic>
        <p:nvPicPr>
          <p:cNvPr id="176" name="Google Shape;176;p28"/>
          <p:cNvPicPr preferRelativeResize="0"/>
          <p:nvPr/>
        </p:nvPicPr>
        <p:blipFill rotWithShape="1">
          <a:blip r:embed="rId3">
            <a:alphaModFix/>
          </a:blip>
          <a:srcRect b="10838" l="0" r="0" t="9231"/>
          <a:stretch/>
        </p:blipFill>
        <p:spPr>
          <a:xfrm>
            <a:off x="81650" y="1086263"/>
            <a:ext cx="5930401" cy="366282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pic>
        <p:nvPicPr>
          <p:cNvPr id="181" name="Google Shape;181;p29"/>
          <p:cNvPicPr preferRelativeResize="0"/>
          <p:nvPr/>
        </p:nvPicPr>
        <p:blipFill rotWithShape="1">
          <a:blip r:embed="rId3">
            <a:alphaModFix/>
          </a:blip>
          <a:srcRect b="11344" l="0" r="0" t="9766"/>
          <a:stretch/>
        </p:blipFill>
        <p:spPr>
          <a:xfrm>
            <a:off x="562750" y="1152425"/>
            <a:ext cx="5882551" cy="3585851"/>
          </a:xfrm>
          <a:prstGeom prst="rect">
            <a:avLst/>
          </a:prstGeom>
          <a:noFill/>
          <a:ln>
            <a:noFill/>
          </a:ln>
        </p:spPr>
      </p:pic>
      <p:sp>
        <p:nvSpPr>
          <p:cNvPr id="182" name="Google Shape;182;p29"/>
          <p:cNvSpPr txBox="1"/>
          <p:nvPr>
            <p:ph type="title"/>
          </p:nvPr>
        </p:nvSpPr>
        <p:spPr>
          <a:xfrm>
            <a:off x="311700" y="218125"/>
            <a:ext cx="8520600" cy="707400"/>
          </a:xfrm>
          <a:prstGeom prst="rect">
            <a:avLst/>
          </a:prstGeom>
        </p:spPr>
        <p:txBody>
          <a:bodyPr anchorCtr="0" anchor="t" bIns="91425" lIns="91425" spcFirstLastPara="1" rIns="91425" wrap="square" tIns="91425">
            <a:noAutofit/>
          </a:bodyPr>
          <a:lstStyle/>
          <a:p>
            <a:pPr indent="-457200" lvl="0" marL="457200" rtl="0" algn="l">
              <a:spcBef>
                <a:spcPts val="0"/>
              </a:spcBef>
              <a:spcAft>
                <a:spcPts val="0"/>
              </a:spcAft>
              <a:buSzPts val="3600"/>
              <a:buChar char="●"/>
            </a:pPr>
            <a:r>
              <a:rPr lang="en"/>
              <a:t>Theft From Motor Vehicles (+158)</a:t>
            </a:r>
            <a:endParaRPr/>
          </a:p>
        </p:txBody>
      </p:sp>
      <p:sp>
        <p:nvSpPr>
          <p:cNvPr id="183" name="Google Shape;183;p29"/>
          <p:cNvSpPr txBox="1"/>
          <p:nvPr>
            <p:ph idx="1" type="body"/>
          </p:nvPr>
        </p:nvSpPr>
        <p:spPr>
          <a:xfrm>
            <a:off x="6126925" y="1259250"/>
            <a:ext cx="27735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JW Clay Transit Station Sugar Creek Station </a:t>
            </a:r>
            <a:endParaRPr/>
          </a:p>
          <a:p>
            <a:pPr indent="0" lvl="0" marL="0" rtl="0" algn="l">
              <a:spcBef>
                <a:spcPts val="1600"/>
              </a:spcBef>
              <a:spcAft>
                <a:spcPts val="0"/>
              </a:spcAft>
              <a:buNone/>
            </a:pPr>
            <a:r>
              <a:rPr lang="en"/>
              <a:t>(next to parking decks)</a:t>
            </a:r>
            <a:endParaRPr/>
          </a:p>
          <a:p>
            <a:pPr indent="0" lvl="0" marL="0" rtl="0" algn="l">
              <a:spcBef>
                <a:spcPts val="1600"/>
              </a:spcBef>
              <a:spcAft>
                <a:spcPts val="0"/>
              </a:spcAft>
              <a:buNone/>
            </a:pPr>
            <a:r>
              <a:rPr lang="en"/>
              <a:t>36th Street Station</a:t>
            </a:r>
            <a:endParaRPr/>
          </a:p>
          <a:p>
            <a:pPr indent="0" lvl="0" marL="0" rtl="0" algn="l">
              <a:spcBef>
                <a:spcPts val="1600"/>
              </a:spcBef>
              <a:spcAft>
                <a:spcPts val="1600"/>
              </a:spcAft>
              <a:buNone/>
            </a:pPr>
            <a:r>
              <a:rPr lang="en"/>
              <a:t>(next to NoDa)</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30"/>
          <p:cNvSpPr txBox="1"/>
          <p:nvPr>
            <p:ph type="title"/>
          </p:nvPr>
        </p:nvSpPr>
        <p:spPr>
          <a:xfrm>
            <a:off x="311700" y="230200"/>
            <a:ext cx="8520600" cy="707400"/>
          </a:xfrm>
          <a:prstGeom prst="rect">
            <a:avLst/>
          </a:prstGeom>
        </p:spPr>
        <p:txBody>
          <a:bodyPr anchorCtr="0" anchor="t" bIns="91425" lIns="91425" spcFirstLastPara="1" rIns="91425" wrap="square" tIns="91425">
            <a:noAutofit/>
          </a:bodyPr>
          <a:lstStyle/>
          <a:p>
            <a:pPr indent="-457200" lvl="0" marL="457200" rtl="0" algn="l">
              <a:spcBef>
                <a:spcPts val="0"/>
              </a:spcBef>
              <a:spcAft>
                <a:spcPts val="0"/>
              </a:spcAft>
              <a:buSzPts val="3600"/>
              <a:buChar char="●"/>
            </a:pPr>
            <a:r>
              <a:rPr lang="en"/>
              <a:t>Motor Vehicle Theft (-268)</a:t>
            </a:r>
            <a:endParaRPr/>
          </a:p>
        </p:txBody>
      </p:sp>
      <p:pic>
        <p:nvPicPr>
          <p:cNvPr id="189" name="Google Shape;189;p30"/>
          <p:cNvPicPr preferRelativeResize="0"/>
          <p:nvPr/>
        </p:nvPicPr>
        <p:blipFill rotWithShape="1">
          <a:blip r:embed="rId3">
            <a:alphaModFix/>
          </a:blip>
          <a:srcRect b="10400" l="8958" r="0" t="9406"/>
          <a:stretch/>
        </p:blipFill>
        <p:spPr>
          <a:xfrm>
            <a:off x="790750" y="1152425"/>
            <a:ext cx="5498724" cy="3742713"/>
          </a:xfrm>
          <a:prstGeom prst="rect">
            <a:avLst/>
          </a:prstGeom>
          <a:noFill/>
          <a:ln>
            <a:noFill/>
          </a:ln>
        </p:spPr>
      </p:pic>
      <p:sp>
        <p:nvSpPr>
          <p:cNvPr id="190" name="Google Shape;190;p30"/>
          <p:cNvSpPr txBox="1"/>
          <p:nvPr>
            <p:ph idx="1" type="body"/>
          </p:nvPr>
        </p:nvSpPr>
        <p:spPr>
          <a:xfrm>
            <a:off x="5961725" y="1152425"/>
            <a:ext cx="29463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Mostly decreased in JW Clay Transit Station Area, uptown and Woodlawn station Area.</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31"/>
          <p:cNvSpPr txBox="1"/>
          <p:nvPr>
            <p:ph type="title"/>
          </p:nvPr>
        </p:nvSpPr>
        <p:spPr>
          <a:xfrm>
            <a:off x="311700" y="242825"/>
            <a:ext cx="8520600" cy="707400"/>
          </a:xfrm>
          <a:prstGeom prst="rect">
            <a:avLst/>
          </a:prstGeom>
        </p:spPr>
        <p:txBody>
          <a:bodyPr anchorCtr="0" anchor="t" bIns="91425" lIns="91425" spcFirstLastPara="1" rIns="91425" wrap="square" tIns="91425">
            <a:noAutofit/>
          </a:bodyPr>
          <a:lstStyle/>
          <a:p>
            <a:pPr indent="-457200" lvl="0" marL="457200" rtl="0" algn="l">
              <a:spcBef>
                <a:spcPts val="0"/>
              </a:spcBef>
              <a:spcAft>
                <a:spcPts val="0"/>
              </a:spcAft>
              <a:buSzPts val="3600"/>
              <a:buChar char="●"/>
            </a:pPr>
            <a:r>
              <a:rPr lang="en"/>
              <a:t>Robbery (-82)</a:t>
            </a:r>
            <a:endParaRPr/>
          </a:p>
        </p:txBody>
      </p:sp>
      <p:sp>
        <p:nvSpPr>
          <p:cNvPr id="196" name="Google Shape;196;p31"/>
          <p:cNvSpPr txBox="1"/>
          <p:nvPr>
            <p:ph idx="1" type="body"/>
          </p:nvPr>
        </p:nvSpPr>
        <p:spPr>
          <a:xfrm>
            <a:off x="6049100" y="1266325"/>
            <a:ext cx="27831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Mostly decreased in university area, New Bern and Tyvola. </a:t>
            </a:r>
            <a:endParaRPr/>
          </a:p>
          <a:p>
            <a:pPr indent="0" lvl="0" marL="0" rtl="0" algn="l">
              <a:spcBef>
                <a:spcPts val="1600"/>
              </a:spcBef>
              <a:spcAft>
                <a:spcPts val="1600"/>
              </a:spcAft>
              <a:buNone/>
            </a:pPr>
            <a:r>
              <a:rPr lang="en"/>
              <a:t>Only increased in Sharon Rd West station and Scaleybark station.</a:t>
            </a:r>
            <a:endParaRPr/>
          </a:p>
        </p:txBody>
      </p:sp>
      <p:pic>
        <p:nvPicPr>
          <p:cNvPr id="197" name="Google Shape;197;p31"/>
          <p:cNvPicPr preferRelativeResize="0"/>
          <p:nvPr/>
        </p:nvPicPr>
        <p:blipFill rotWithShape="1">
          <a:blip r:embed="rId3">
            <a:alphaModFix/>
          </a:blip>
          <a:srcRect b="10694" l="0" r="0" t="9972"/>
          <a:stretch/>
        </p:blipFill>
        <p:spPr>
          <a:xfrm>
            <a:off x="283400" y="1152425"/>
            <a:ext cx="5878900" cy="36039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4"/>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Agenda</a:t>
            </a:r>
            <a:endParaRPr/>
          </a:p>
        </p:txBody>
      </p:sp>
      <p:sp>
        <p:nvSpPr>
          <p:cNvPr id="73" name="Google Shape;73;p14"/>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Background</a:t>
            </a:r>
            <a:endParaRPr/>
          </a:p>
          <a:p>
            <a:pPr indent="-342900" lvl="0" marL="457200" rtl="0" algn="l">
              <a:spcBef>
                <a:spcPts val="0"/>
              </a:spcBef>
              <a:spcAft>
                <a:spcPts val="0"/>
              </a:spcAft>
              <a:buSzPts val="1800"/>
              <a:buChar char="●"/>
            </a:pPr>
            <a:r>
              <a:rPr lang="en"/>
              <a:t>Findings</a:t>
            </a:r>
            <a:endParaRPr/>
          </a:p>
          <a:p>
            <a:pPr indent="-342900" lvl="0" marL="457200" rtl="0" algn="l">
              <a:spcBef>
                <a:spcPts val="0"/>
              </a:spcBef>
              <a:spcAft>
                <a:spcPts val="0"/>
              </a:spcAft>
              <a:buSzPts val="1800"/>
              <a:buChar char="●"/>
            </a:pPr>
            <a:r>
              <a:rPr lang="en"/>
              <a:t>Conclusion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32"/>
          <p:cNvSpPr txBox="1"/>
          <p:nvPr>
            <p:ph idx="1" type="body"/>
          </p:nvPr>
        </p:nvSpPr>
        <p:spPr>
          <a:xfrm>
            <a:off x="311700" y="333425"/>
            <a:ext cx="4124100" cy="33027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
              <a:t>Scaleybark station</a:t>
            </a:r>
            <a:endParaRPr b="1"/>
          </a:p>
          <a:p>
            <a:pPr indent="0" lvl="0" marL="0" marR="0" rtl="0" algn="l">
              <a:lnSpc>
                <a:spcPct val="115000"/>
              </a:lnSpc>
              <a:spcBef>
                <a:spcPts val="1600"/>
              </a:spcBef>
              <a:spcAft>
                <a:spcPts val="1600"/>
              </a:spcAft>
              <a:buNone/>
            </a:pPr>
            <a:r>
              <a:rPr lang="en"/>
              <a:t>Vacant land</a:t>
            </a:r>
            <a:endParaRPr/>
          </a:p>
        </p:txBody>
      </p:sp>
      <p:pic>
        <p:nvPicPr>
          <p:cNvPr id="203" name="Google Shape;203;p32"/>
          <p:cNvPicPr preferRelativeResize="0"/>
          <p:nvPr/>
        </p:nvPicPr>
        <p:blipFill>
          <a:blip r:embed="rId3">
            <a:alphaModFix/>
          </a:blip>
          <a:stretch>
            <a:fillRect/>
          </a:stretch>
        </p:blipFill>
        <p:spPr>
          <a:xfrm>
            <a:off x="311699" y="1347225"/>
            <a:ext cx="3540323" cy="2740350"/>
          </a:xfrm>
          <a:prstGeom prst="rect">
            <a:avLst/>
          </a:prstGeom>
          <a:noFill/>
          <a:ln>
            <a:noFill/>
          </a:ln>
        </p:spPr>
      </p:pic>
      <p:sp>
        <p:nvSpPr>
          <p:cNvPr id="204" name="Google Shape;204;p32"/>
          <p:cNvSpPr txBox="1"/>
          <p:nvPr>
            <p:ph idx="1" type="body"/>
          </p:nvPr>
        </p:nvSpPr>
        <p:spPr>
          <a:xfrm>
            <a:off x="4525900" y="333425"/>
            <a:ext cx="4124100" cy="33027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
              <a:t>Sharon Road West Station</a:t>
            </a:r>
            <a:endParaRPr b="1"/>
          </a:p>
          <a:p>
            <a:pPr indent="0" lvl="0" marL="0" marR="0" rtl="0" algn="l">
              <a:lnSpc>
                <a:spcPct val="115000"/>
              </a:lnSpc>
              <a:spcBef>
                <a:spcPts val="1600"/>
              </a:spcBef>
              <a:spcAft>
                <a:spcPts val="1600"/>
              </a:spcAft>
              <a:buNone/>
            </a:pPr>
            <a:r>
              <a:rPr lang="en"/>
              <a:t>Industrial area</a:t>
            </a:r>
            <a:endParaRPr/>
          </a:p>
        </p:txBody>
      </p:sp>
      <p:pic>
        <p:nvPicPr>
          <p:cNvPr id="205" name="Google Shape;205;p32"/>
          <p:cNvPicPr preferRelativeResize="0"/>
          <p:nvPr/>
        </p:nvPicPr>
        <p:blipFill>
          <a:blip r:embed="rId4">
            <a:alphaModFix/>
          </a:blip>
          <a:stretch>
            <a:fillRect/>
          </a:stretch>
        </p:blipFill>
        <p:spPr>
          <a:xfrm>
            <a:off x="4435799" y="1347230"/>
            <a:ext cx="4124100" cy="2670095"/>
          </a:xfrm>
          <a:prstGeom prst="rect">
            <a:avLst/>
          </a:prstGeom>
          <a:noFill/>
          <a:ln>
            <a:noFill/>
          </a:ln>
        </p:spPr>
      </p:pic>
      <p:sp>
        <p:nvSpPr>
          <p:cNvPr id="206" name="Google Shape;206;p32"/>
          <p:cNvSpPr txBox="1"/>
          <p:nvPr/>
        </p:nvSpPr>
        <p:spPr>
          <a:xfrm>
            <a:off x="358350" y="4390325"/>
            <a:ext cx="8537400" cy="33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Similar to the findings in a study in NY subway stations (Clarke, Belanger, and Eastman, 1996)</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33"/>
          <p:cNvSpPr txBox="1"/>
          <p:nvPr>
            <p:ph type="title"/>
          </p:nvPr>
        </p:nvSpPr>
        <p:spPr>
          <a:xfrm>
            <a:off x="311700" y="223125"/>
            <a:ext cx="8520600" cy="707400"/>
          </a:xfrm>
          <a:prstGeom prst="rect">
            <a:avLst/>
          </a:prstGeom>
        </p:spPr>
        <p:txBody>
          <a:bodyPr anchorCtr="0" anchor="t" bIns="91425" lIns="91425" spcFirstLastPara="1" rIns="91425" wrap="square" tIns="91425">
            <a:noAutofit/>
          </a:bodyPr>
          <a:lstStyle/>
          <a:p>
            <a:pPr indent="-457200" lvl="0" marL="457200" rtl="0" algn="l">
              <a:lnSpc>
                <a:spcPct val="115000"/>
              </a:lnSpc>
              <a:spcBef>
                <a:spcPts val="0"/>
              </a:spcBef>
              <a:spcAft>
                <a:spcPts val="0"/>
              </a:spcAft>
              <a:buClr>
                <a:schemeClr val="accent1"/>
              </a:buClr>
              <a:buSzPts val="3600"/>
              <a:buFont typeface="PT Sans Narrow"/>
              <a:buChar char="●"/>
            </a:pPr>
            <a:r>
              <a:rPr lang="en"/>
              <a:t>Burglary/B&amp;E (-64)</a:t>
            </a:r>
            <a:endParaRPr/>
          </a:p>
        </p:txBody>
      </p:sp>
      <p:sp>
        <p:nvSpPr>
          <p:cNvPr id="212" name="Google Shape;212;p33"/>
          <p:cNvSpPr txBox="1"/>
          <p:nvPr>
            <p:ph idx="1" type="body"/>
          </p:nvPr>
        </p:nvSpPr>
        <p:spPr>
          <a:xfrm>
            <a:off x="6388700" y="1266325"/>
            <a:ext cx="24435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Mostly decreased</a:t>
            </a:r>
            <a:endParaRPr/>
          </a:p>
        </p:txBody>
      </p:sp>
      <p:pic>
        <p:nvPicPr>
          <p:cNvPr id="213" name="Google Shape;213;p33"/>
          <p:cNvPicPr preferRelativeResize="0"/>
          <p:nvPr/>
        </p:nvPicPr>
        <p:blipFill rotWithShape="1">
          <a:blip r:embed="rId3">
            <a:alphaModFix/>
          </a:blip>
          <a:srcRect b="10801" l="0" r="0" t="9833"/>
          <a:stretch/>
        </p:blipFill>
        <p:spPr>
          <a:xfrm>
            <a:off x="407450" y="1060113"/>
            <a:ext cx="6057686" cy="371512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34"/>
          <p:cNvSpPr txBox="1"/>
          <p:nvPr>
            <p:ph idx="1" type="body"/>
          </p:nvPr>
        </p:nvSpPr>
        <p:spPr>
          <a:xfrm>
            <a:off x="311700" y="270400"/>
            <a:ext cx="6621900" cy="115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Tyvola Station</a:t>
            </a:r>
            <a:endParaRPr b="1"/>
          </a:p>
          <a:p>
            <a:pPr indent="0" lvl="0" marL="0" rtl="0" algn="l">
              <a:spcBef>
                <a:spcPts val="0"/>
              </a:spcBef>
              <a:spcAft>
                <a:spcPts val="1600"/>
              </a:spcAft>
              <a:buNone/>
            </a:pPr>
            <a:r>
              <a:rPr lang="en"/>
              <a:t>Multiple financial institute + shopping center</a:t>
            </a:r>
            <a:endParaRPr/>
          </a:p>
        </p:txBody>
      </p:sp>
      <p:pic>
        <p:nvPicPr>
          <p:cNvPr id="219" name="Google Shape;219;p34"/>
          <p:cNvPicPr preferRelativeResize="0"/>
          <p:nvPr/>
        </p:nvPicPr>
        <p:blipFill>
          <a:blip r:embed="rId3">
            <a:alphaModFix/>
          </a:blip>
          <a:stretch>
            <a:fillRect/>
          </a:stretch>
        </p:blipFill>
        <p:spPr>
          <a:xfrm>
            <a:off x="1249175" y="1071575"/>
            <a:ext cx="6443750" cy="3885025"/>
          </a:xfrm>
          <a:prstGeom prst="rect">
            <a:avLst/>
          </a:prstGeom>
          <a:noFill/>
          <a:ln>
            <a:noFill/>
          </a:ln>
        </p:spPr>
      </p:pic>
      <p:sp>
        <p:nvSpPr>
          <p:cNvPr id="220" name="Google Shape;220;p34"/>
          <p:cNvSpPr txBox="1"/>
          <p:nvPr/>
        </p:nvSpPr>
        <p:spPr>
          <a:xfrm>
            <a:off x="6353700" y="1071575"/>
            <a:ext cx="983400" cy="365700"/>
          </a:xfrm>
          <a:prstGeom prst="rect">
            <a:avLst/>
          </a:prstGeom>
          <a:solidFill>
            <a:srgbClr val="D9EAD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Open Sans"/>
                <a:ea typeface="Open Sans"/>
                <a:cs typeface="Open Sans"/>
                <a:sym typeface="Open Sans"/>
              </a:rPr>
              <a:t>SunTrust</a:t>
            </a:r>
            <a:endParaRPr b="1">
              <a:latin typeface="Open Sans"/>
              <a:ea typeface="Open Sans"/>
              <a:cs typeface="Open Sans"/>
              <a:sym typeface="Open Sans"/>
            </a:endParaRPr>
          </a:p>
        </p:txBody>
      </p:sp>
      <p:sp>
        <p:nvSpPr>
          <p:cNvPr id="221" name="Google Shape;221;p34"/>
          <p:cNvSpPr txBox="1"/>
          <p:nvPr/>
        </p:nvSpPr>
        <p:spPr>
          <a:xfrm>
            <a:off x="5049125" y="4262150"/>
            <a:ext cx="983400" cy="553500"/>
          </a:xfrm>
          <a:prstGeom prst="rect">
            <a:avLst/>
          </a:prstGeom>
          <a:solidFill>
            <a:srgbClr val="D9EAD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Open Sans"/>
                <a:ea typeface="Open Sans"/>
                <a:cs typeface="Open Sans"/>
                <a:sym typeface="Open Sans"/>
              </a:rPr>
              <a:t>Pawn &amp; Jewelry</a:t>
            </a:r>
            <a:endParaRPr b="1">
              <a:latin typeface="Open Sans"/>
              <a:ea typeface="Open Sans"/>
              <a:cs typeface="Open Sans"/>
              <a:sym typeface="Open Sans"/>
            </a:endParaRPr>
          </a:p>
        </p:txBody>
      </p:sp>
      <p:sp>
        <p:nvSpPr>
          <p:cNvPr id="222" name="Google Shape;222;p34"/>
          <p:cNvSpPr txBox="1"/>
          <p:nvPr/>
        </p:nvSpPr>
        <p:spPr>
          <a:xfrm>
            <a:off x="4879325" y="2831250"/>
            <a:ext cx="1323000" cy="635700"/>
          </a:xfrm>
          <a:prstGeom prst="rect">
            <a:avLst/>
          </a:prstGeom>
          <a:solidFill>
            <a:srgbClr val="D9EAD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Open Sans"/>
                <a:ea typeface="Open Sans"/>
                <a:cs typeface="Open Sans"/>
                <a:sym typeface="Open Sans"/>
              </a:rPr>
              <a:t>First Citizen Bank</a:t>
            </a:r>
            <a:endParaRPr b="1">
              <a:latin typeface="Open Sans"/>
              <a:ea typeface="Open Sans"/>
              <a:cs typeface="Open Sans"/>
              <a:sym typeface="Open Sans"/>
            </a:endParaRPr>
          </a:p>
        </p:txBody>
      </p:sp>
      <p:sp>
        <p:nvSpPr>
          <p:cNvPr id="223" name="Google Shape;223;p34"/>
          <p:cNvSpPr txBox="1"/>
          <p:nvPr/>
        </p:nvSpPr>
        <p:spPr>
          <a:xfrm>
            <a:off x="6643825" y="2332100"/>
            <a:ext cx="1049100" cy="635700"/>
          </a:xfrm>
          <a:prstGeom prst="rect">
            <a:avLst/>
          </a:prstGeom>
          <a:solidFill>
            <a:srgbClr val="D9EAD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Open Sans"/>
                <a:ea typeface="Open Sans"/>
                <a:cs typeface="Open Sans"/>
                <a:sym typeface="Open Sans"/>
              </a:rPr>
              <a:t>Shopping Center</a:t>
            </a:r>
            <a:endParaRPr b="1">
              <a:latin typeface="Open Sans"/>
              <a:ea typeface="Open Sans"/>
              <a:cs typeface="Open Sans"/>
              <a:sym typeface="Open Sans"/>
            </a:endParaRPr>
          </a:p>
        </p:txBody>
      </p:sp>
      <p:sp>
        <p:nvSpPr>
          <p:cNvPr id="224" name="Google Shape;224;p34"/>
          <p:cNvSpPr txBox="1"/>
          <p:nvPr/>
        </p:nvSpPr>
        <p:spPr>
          <a:xfrm>
            <a:off x="2853525" y="1832450"/>
            <a:ext cx="613200" cy="365700"/>
          </a:xfrm>
          <a:prstGeom prst="rect">
            <a:avLst/>
          </a:prstGeom>
          <a:solidFill>
            <a:srgbClr val="D9EAD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Open Sans"/>
                <a:ea typeface="Open Sans"/>
                <a:cs typeface="Open Sans"/>
                <a:sym typeface="Open Sans"/>
              </a:rPr>
              <a:t>ATM</a:t>
            </a:r>
            <a:endParaRPr b="1">
              <a:latin typeface="Open Sans"/>
              <a:ea typeface="Open Sans"/>
              <a:cs typeface="Open Sans"/>
              <a:sym typeface="Open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28" name="Shape 228"/>
        <p:cNvGrpSpPr/>
        <p:nvPr/>
      </p:nvGrpSpPr>
      <p:grpSpPr>
        <a:xfrm>
          <a:off x="0" y="0"/>
          <a:ext cx="0" cy="0"/>
          <a:chOff x="0" y="0"/>
          <a:chExt cx="0" cy="0"/>
        </a:xfrm>
      </p:grpSpPr>
      <p:sp>
        <p:nvSpPr>
          <p:cNvPr id="229" name="Google Shape;229;p3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457200" lvl="0" marL="457200" rtl="0" algn="l">
              <a:spcBef>
                <a:spcPts val="0"/>
              </a:spcBef>
              <a:spcAft>
                <a:spcPts val="0"/>
              </a:spcAft>
              <a:buSzPts val="3600"/>
              <a:buChar char="●"/>
            </a:pPr>
            <a:r>
              <a:rPr lang="en"/>
              <a:t>Danger/Vandalism of Properties</a:t>
            </a:r>
            <a:endParaRPr/>
          </a:p>
        </p:txBody>
      </p:sp>
      <p:pic>
        <p:nvPicPr>
          <p:cNvPr id="230" name="Google Shape;230;p35"/>
          <p:cNvPicPr preferRelativeResize="0"/>
          <p:nvPr/>
        </p:nvPicPr>
        <p:blipFill rotWithShape="1">
          <a:blip r:embed="rId3">
            <a:alphaModFix/>
          </a:blip>
          <a:srcRect b="26900" l="30434" r="36062" t="23100"/>
          <a:stretch/>
        </p:blipFill>
        <p:spPr>
          <a:xfrm>
            <a:off x="2374800" y="1335300"/>
            <a:ext cx="2998525" cy="3458000"/>
          </a:xfrm>
          <a:prstGeom prst="rect">
            <a:avLst/>
          </a:prstGeom>
          <a:noFill/>
          <a:ln>
            <a:noFill/>
          </a:ln>
        </p:spPr>
      </p:pic>
      <p:pic>
        <p:nvPicPr>
          <p:cNvPr id="231" name="Google Shape;231;p35"/>
          <p:cNvPicPr preferRelativeResize="0"/>
          <p:nvPr/>
        </p:nvPicPr>
        <p:blipFill rotWithShape="1">
          <a:blip r:embed="rId3">
            <a:alphaModFix/>
          </a:blip>
          <a:srcRect b="0" l="27651" r="55414" t="80561"/>
          <a:stretch/>
        </p:blipFill>
        <p:spPr>
          <a:xfrm>
            <a:off x="1006825" y="3370625"/>
            <a:ext cx="1127174" cy="999824"/>
          </a:xfrm>
          <a:prstGeom prst="rect">
            <a:avLst/>
          </a:prstGeom>
          <a:noFill/>
          <a:ln>
            <a:noFill/>
          </a:ln>
        </p:spPr>
      </p:pic>
      <p:sp>
        <p:nvSpPr>
          <p:cNvPr id="232" name="Google Shape;232;p35"/>
          <p:cNvSpPr/>
          <p:nvPr/>
        </p:nvSpPr>
        <p:spPr>
          <a:xfrm>
            <a:off x="2517025" y="3884975"/>
            <a:ext cx="1127100" cy="999900"/>
          </a:xfrm>
          <a:prstGeom prst="ellipse">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5"/>
          <p:cNvSpPr/>
          <p:nvPr/>
        </p:nvSpPr>
        <p:spPr>
          <a:xfrm>
            <a:off x="2932075" y="2710600"/>
            <a:ext cx="821700" cy="707400"/>
          </a:xfrm>
          <a:prstGeom prst="ellipse">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5"/>
          <p:cNvSpPr txBox="1"/>
          <p:nvPr/>
        </p:nvSpPr>
        <p:spPr>
          <a:xfrm>
            <a:off x="6237850" y="1991750"/>
            <a:ext cx="2145000" cy="237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Most severe increase:</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South End </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Arrowood + Sharon Rd</a:t>
            </a:r>
            <a:endParaRPr>
              <a:latin typeface="Open Sans"/>
              <a:ea typeface="Open Sans"/>
              <a:cs typeface="Open Sans"/>
              <a:sym typeface="Open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38" name="Shape 238"/>
        <p:cNvGrpSpPr/>
        <p:nvPr/>
      </p:nvGrpSpPr>
      <p:grpSpPr>
        <a:xfrm>
          <a:off x="0" y="0"/>
          <a:ext cx="0" cy="0"/>
          <a:chOff x="0" y="0"/>
          <a:chExt cx="0" cy="0"/>
        </a:xfrm>
      </p:grpSpPr>
      <p:sp>
        <p:nvSpPr>
          <p:cNvPr id="239" name="Google Shape;239;p3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457200" lvl="0" marL="457200" rtl="0" algn="l">
              <a:spcBef>
                <a:spcPts val="0"/>
              </a:spcBef>
              <a:spcAft>
                <a:spcPts val="0"/>
              </a:spcAft>
              <a:buSzPts val="3600"/>
              <a:buChar char="●"/>
            </a:pPr>
            <a:r>
              <a:rPr lang="en"/>
              <a:t>Simple Assault</a:t>
            </a:r>
            <a:endParaRPr/>
          </a:p>
        </p:txBody>
      </p:sp>
      <p:sp>
        <p:nvSpPr>
          <p:cNvPr id="240" name="Google Shape;240;p36"/>
          <p:cNvSpPr txBox="1"/>
          <p:nvPr>
            <p:ph idx="1" type="body"/>
          </p:nvPr>
        </p:nvSpPr>
        <p:spPr>
          <a:xfrm>
            <a:off x="5975225" y="1266325"/>
            <a:ext cx="28572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Severe increase:</a:t>
            </a:r>
            <a:endParaRPr/>
          </a:p>
          <a:p>
            <a:pPr indent="0" lvl="0" marL="0" rtl="0" algn="l">
              <a:spcBef>
                <a:spcPts val="1600"/>
              </a:spcBef>
              <a:spcAft>
                <a:spcPts val="0"/>
              </a:spcAft>
              <a:buNone/>
            </a:pPr>
            <a:r>
              <a:rPr lang="en"/>
              <a:t>Uptown</a:t>
            </a:r>
            <a:endParaRPr/>
          </a:p>
          <a:p>
            <a:pPr indent="0" lvl="0" marL="0" rtl="0" algn="l">
              <a:spcBef>
                <a:spcPts val="1600"/>
              </a:spcBef>
              <a:spcAft>
                <a:spcPts val="1600"/>
              </a:spcAft>
              <a:buNone/>
            </a:pPr>
            <a:r>
              <a:rPr lang="en"/>
              <a:t>Sharon Rd</a:t>
            </a:r>
            <a:endParaRPr/>
          </a:p>
        </p:txBody>
      </p:sp>
      <p:pic>
        <p:nvPicPr>
          <p:cNvPr id="241" name="Google Shape;241;p36"/>
          <p:cNvPicPr preferRelativeResize="0"/>
          <p:nvPr/>
        </p:nvPicPr>
        <p:blipFill rotWithShape="1">
          <a:blip r:embed="rId3">
            <a:alphaModFix/>
          </a:blip>
          <a:srcRect b="26513" l="32245" r="36680" t="21357"/>
          <a:stretch/>
        </p:blipFill>
        <p:spPr>
          <a:xfrm>
            <a:off x="2428250" y="1043262"/>
            <a:ext cx="3009500" cy="3901225"/>
          </a:xfrm>
          <a:prstGeom prst="rect">
            <a:avLst/>
          </a:prstGeom>
          <a:noFill/>
          <a:ln>
            <a:noFill/>
          </a:ln>
        </p:spPr>
      </p:pic>
      <p:pic>
        <p:nvPicPr>
          <p:cNvPr id="242" name="Google Shape;242;p36"/>
          <p:cNvPicPr preferRelativeResize="0"/>
          <p:nvPr/>
        </p:nvPicPr>
        <p:blipFill rotWithShape="1">
          <a:blip r:embed="rId3">
            <a:alphaModFix/>
          </a:blip>
          <a:srcRect b="0" l="28631" r="58239" t="80337"/>
          <a:stretch/>
        </p:blipFill>
        <p:spPr>
          <a:xfrm>
            <a:off x="851525" y="3473033"/>
            <a:ext cx="1271524" cy="14714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37"/>
          <p:cNvSpPr txBox="1"/>
          <p:nvPr>
            <p:ph type="title"/>
          </p:nvPr>
        </p:nvSpPr>
        <p:spPr>
          <a:xfrm>
            <a:off x="311700" y="814800"/>
            <a:ext cx="8571300" cy="9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38"/>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253" name="Google Shape;253;p38"/>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000000"/>
              </a:buClr>
              <a:buSzPts val="1800"/>
              <a:buChar char="●"/>
            </a:pPr>
            <a:r>
              <a:rPr lang="en">
                <a:solidFill>
                  <a:srgbClr val="000000"/>
                </a:solidFill>
              </a:rPr>
              <a:t>Light rail brings changes to the most common crime types </a:t>
            </a:r>
            <a:endParaRPr>
              <a:solidFill>
                <a:srgbClr val="000000"/>
              </a:solidFill>
            </a:endParaRPr>
          </a:p>
          <a:p>
            <a:pPr indent="-342900" lvl="0" marL="457200" rtl="0" algn="l">
              <a:lnSpc>
                <a:spcPct val="150000"/>
              </a:lnSpc>
              <a:spcBef>
                <a:spcPts val="0"/>
              </a:spcBef>
              <a:spcAft>
                <a:spcPts val="0"/>
              </a:spcAft>
              <a:buClr>
                <a:srgbClr val="000000"/>
              </a:buClr>
              <a:buSzPts val="1800"/>
              <a:buChar char="●"/>
            </a:pPr>
            <a:r>
              <a:rPr lang="en">
                <a:solidFill>
                  <a:srgbClr val="000000"/>
                </a:solidFill>
              </a:rPr>
              <a:t>Light rail has different impact on different types of crime. </a:t>
            </a:r>
            <a:endParaRPr>
              <a:solidFill>
                <a:srgbClr val="000000"/>
              </a:solidFill>
            </a:endParaRPr>
          </a:p>
          <a:p>
            <a:pPr indent="0" lvl="0" marL="457200" rtl="0" algn="l">
              <a:lnSpc>
                <a:spcPct val="150000"/>
              </a:lnSpc>
              <a:spcBef>
                <a:spcPts val="0"/>
              </a:spcBef>
              <a:spcAft>
                <a:spcPts val="0"/>
              </a:spcAft>
              <a:buNone/>
            </a:pPr>
            <a:r>
              <a:rPr lang="en">
                <a:solidFill>
                  <a:srgbClr val="000000"/>
                </a:solidFill>
              </a:rPr>
              <a:t>Drug related crimes increased.</a:t>
            </a:r>
            <a:endParaRPr>
              <a:solidFill>
                <a:srgbClr val="000000"/>
              </a:solidFill>
            </a:endParaRPr>
          </a:p>
          <a:p>
            <a:pPr indent="-342900" lvl="0" marL="457200" rtl="0" algn="l">
              <a:lnSpc>
                <a:spcPct val="150000"/>
              </a:lnSpc>
              <a:spcBef>
                <a:spcPts val="0"/>
              </a:spcBef>
              <a:spcAft>
                <a:spcPts val="0"/>
              </a:spcAft>
              <a:buClr>
                <a:srgbClr val="000000"/>
              </a:buClr>
              <a:buSzPts val="1800"/>
              <a:buChar char="●"/>
            </a:pPr>
            <a:r>
              <a:rPr lang="en">
                <a:solidFill>
                  <a:srgbClr val="000000"/>
                </a:solidFill>
              </a:rPr>
              <a:t>L</a:t>
            </a:r>
            <a:r>
              <a:rPr lang="en">
                <a:solidFill>
                  <a:srgbClr val="000000"/>
                </a:solidFill>
              </a:rPr>
              <a:t>ight rail has different impact on different stations.</a:t>
            </a:r>
            <a:endParaRPr>
              <a:solidFill>
                <a:srgbClr val="000000"/>
              </a:solidFill>
            </a:endParaRPr>
          </a:p>
          <a:p>
            <a:pPr indent="0" lvl="0" marL="457200" rtl="0" algn="l">
              <a:lnSpc>
                <a:spcPct val="150000"/>
              </a:lnSpc>
              <a:spcBef>
                <a:spcPts val="0"/>
              </a:spcBef>
              <a:spcAft>
                <a:spcPts val="0"/>
              </a:spcAft>
              <a:buNone/>
            </a:pPr>
            <a:r>
              <a:t/>
            </a:r>
            <a:endParaRPr>
              <a:solidFill>
                <a:srgbClr val="000000"/>
              </a:solidFill>
            </a:endParaRPr>
          </a:p>
          <a:p>
            <a:pPr indent="0" lvl="0" marL="0" rtl="0" algn="l">
              <a:lnSpc>
                <a:spcPct val="150000"/>
              </a:lnSpc>
              <a:spcBef>
                <a:spcPts val="0"/>
              </a:spcBef>
              <a:spcAft>
                <a:spcPts val="0"/>
              </a:spcAft>
              <a:buNone/>
            </a:pPr>
            <a:r>
              <a:t/>
            </a:r>
            <a:endParaRPr>
              <a:solidFill>
                <a:srgbClr val="000000"/>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Google Shape;258;p39"/>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Suggestion</a:t>
            </a:r>
            <a:endParaRPr/>
          </a:p>
        </p:txBody>
      </p:sp>
      <p:sp>
        <p:nvSpPr>
          <p:cNvPr id="259" name="Google Shape;259;p39"/>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342900" lvl="0" marL="457200" rtl="0" algn="just">
              <a:lnSpc>
                <a:spcPct val="150000"/>
              </a:lnSpc>
              <a:spcBef>
                <a:spcPts val="0"/>
              </a:spcBef>
              <a:spcAft>
                <a:spcPts val="0"/>
              </a:spcAft>
              <a:buClr>
                <a:srgbClr val="000000"/>
              </a:buClr>
              <a:buSzPts val="1800"/>
              <a:buChar char="●"/>
            </a:pPr>
            <a:r>
              <a:rPr lang="en">
                <a:solidFill>
                  <a:srgbClr val="000000"/>
                </a:solidFill>
              </a:rPr>
              <a:t>Increasing the force on preventing drug related crime along the stations</a:t>
            </a:r>
            <a:endParaRPr>
              <a:solidFill>
                <a:srgbClr val="000000"/>
              </a:solidFill>
            </a:endParaRPr>
          </a:p>
          <a:p>
            <a:pPr indent="-342900" lvl="0" marL="457200" rtl="0" algn="just">
              <a:lnSpc>
                <a:spcPct val="150000"/>
              </a:lnSpc>
              <a:spcBef>
                <a:spcPts val="0"/>
              </a:spcBef>
              <a:spcAft>
                <a:spcPts val="0"/>
              </a:spcAft>
              <a:buClr>
                <a:srgbClr val="000000"/>
              </a:buClr>
              <a:buSzPts val="1800"/>
              <a:buChar char="●"/>
            </a:pPr>
            <a:r>
              <a:rPr lang="en">
                <a:solidFill>
                  <a:srgbClr val="000000"/>
                </a:solidFill>
              </a:rPr>
              <a:t>More security in the parking lots and especially, parking decks, next to the transit stations</a:t>
            </a:r>
            <a:endParaRPr>
              <a:solidFill>
                <a:srgbClr val="000000"/>
              </a:solidFill>
            </a:endParaRPr>
          </a:p>
          <a:p>
            <a:pPr indent="-342900" lvl="0" marL="457200" rtl="0" algn="just">
              <a:lnSpc>
                <a:spcPct val="150000"/>
              </a:lnSpc>
              <a:spcBef>
                <a:spcPts val="0"/>
              </a:spcBef>
              <a:spcAft>
                <a:spcPts val="0"/>
              </a:spcAft>
              <a:buClr>
                <a:srgbClr val="000000"/>
              </a:buClr>
              <a:buSzPts val="1800"/>
              <a:buChar char="●"/>
            </a:pPr>
            <a:r>
              <a:rPr lang="en">
                <a:solidFill>
                  <a:srgbClr val="000000"/>
                </a:solidFill>
              </a:rPr>
              <a:t>Better station and parking lot design </a:t>
            </a:r>
            <a:endParaRPr>
              <a:solidFill>
                <a:srgbClr val="000000"/>
              </a:solidFill>
            </a:endParaRPr>
          </a:p>
          <a:p>
            <a:pPr indent="457200" lvl="0" marL="0" rtl="0" algn="just">
              <a:lnSpc>
                <a:spcPct val="150000"/>
              </a:lnSpc>
              <a:spcBef>
                <a:spcPts val="0"/>
              </a:spcBef>
              <a:spcAft>
                <a:spcPts val="0"/>
              </a:spcAft>
              <a:buNone/>
            </a:pPr>
            <a:r>
              <a:rPr lang="en">
                <a:solidFill>
                  <a:srgbClr val="000000"/>
                </a:solidFill>
              </a:rPr>
              <a:t>-&gt; eliminating the hiding spots </a:t>
            </a:r>
            <a:endParaRPr>
              <a:solidFill>
                <a:srgbClr val="000000"/>
              </a:solidFill>
            </a:endParaRPr>
          </a:p>
          <a:p>
            <a:pPr indent="457200" lvl="0" marL="0" rtl="0" algn="just">
              <a:lnSpc>
                <a:spcPct val="150000"/>
              </a:lnSpc>
              <a:spcBef>
                <a:spcPts val="0"/>
              </a:spcBef>
              <a:spcAft>
                <a:spcPts val="0"/>
              </a:spcAft>
              <a:buNone/>
            </a:pPr>
            <a:r>
              <a:rPr lang="en">
                <a:solidFill>
                  <a:srgbClr val="000000"/>
                </a:solidFill>
              </a:rPr>
              <a:t>-&gt; increasing the visibility via sufficient lighting </a:t>
            </a:r>
            <a:endParaRPr sz="110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Background</a:t>
            </a:r>
            <a:endParaRPr/>
          </a:p>
        </p:txBody>
      </p:sp>
      <p:sp>
        <p:nvSpPr>
          <p:cNvPr id="79" name="Google Shape;79;p15"/>
          <p:cNvSpPr txBox="1"/>
          <p:nvPr>
            <p:ph idx="1" type="body"/>
          </p:nvPr>
        </p:nvSpPr>
        <p:spPr>
          <a:xfrm>
            <a:off x="311700" y="1266325"/>
            <a:ext cx="7498200" cy="2467200"/>
          </a:xfrm>
          <a:prstGeom prst="rect">
            <a:avLst/>
          </a:prstGeom>
        </p:spPr>
        <p:txBody>
          <a:bodyPr anchorCtr="0" anchor="t" bIns="91425" lIns="91425" spcFirstLastPara="1" rIns="91425" wrap="square" tIns="91425">
            <a:noAutofit/>
          </a:bodyPr>
          <a:lstStyle/>
          <a:p>
            <a:pPr indent="0" lvl="0" marL="139700" marR="139700" rtl="0" algn="l">
              <a:lnSpc>
                <a:spcPct val="160000"/>
              </a:lnSpc>
              <a:spcBef>
                <a:spcPts val="0"/>
              </a:spcBef>
              <a:spcAft>
                <a:spcPts val="0"/>
              </a:spcAft>
              <a:buNone/>
            </a:pPr>
            <a:r>
              <a:rPr b="1" lang="en" sz="2000">
                <a:solidFill>
                  <a:srgbClr val="2A2A2A"/>
                </a:solidFill>
                <a:highlight>
                  <a:srgbClr val="FFFFFF"/>
                </a:highlight>
                <a:latin typeface="Comfortaa"/>
                <a:ea typeface="Comfortaa"/>
                <a:cs typeface="Comfortaa"/>
                <a:sym typeface="Comfortaa"/>
              </a:rPr>
              <a:t>LYNX Blue Line</a:t>
            </a:r>
            <a:endParaRPr b="1" sz="2000">
              <a:solidFill>
                <a:srgbClr val="2A2A2A"/>
              </a:solidFill>
              <a:highlight>
                <a:srgbClr val="FFFFFF"/>
              </a:highlight>
              <a:latin typeface="Comfortaa"/>
              <a:ea typeface="Comfortaa"/>
              <a:cs typeface="Comfortaa"/>
              <a:sym typeface="Comfortaa"/>
            </a:endParaRPr>
          </a:p>
          <a:p>
            <a:pPr indent="-317500" lvl="0" marL="457200" marR="139700" rtl="0" algn="l">
              <a:lnSpc>
                <a:spcPct val="160000"/>
              </a:lnSpc>
              <a:spcBef>
                <a:spcPts val="800"/>
              </a:spcBef>
              <a:spcAft>
                <a:spcPts val="0"/>
              </a:spcAft>
              <a:buClr>
                <a:srgbClr val="2A2A2A"/>
              </a:buClr>
              <a:buSzPts val="1400"/>
              <a:buFont typeface="Comfortaa"/>
              <a:buChar char="●"/>
            </a:pPr>
            <a:r>
              <a:rPr b="1" lang="en">
                <a:solidFill>
                  <a:srgbClr val="2A2A2A"/>
                </a:solidFill>
                <a:highlight>
                  <a:srgbClr val="FFFFFF"/>
                </a:highlight>
                <a:latin typeface="Comfortaa"/>
                <a:ea typeface="Comfortaa"/>
                <a:cs typeface="Comfortaa"/>
                <a:sym typeface="Comfortaa"/>
              </a:rPr>
              <a:t>1st</a:t>
            </a:r>
            <a:r>
              <a:rPr lang="en" sz="1400">
                <a:solidFill>
                  <a:srgbClr val="2A2A2A"/>
                </a:solidFill>
                <a:highlight>
                  <a:srgbClr val="FFFFFF"/>
                </a:highlight>
                <a:latin typeface="Comfortaa"/>
                <a:ea typeface="Comfortaa"/>
                <a:cs typeface="Comfortaa"/>
                <a:sym typeface="Comfortaa"/>
              </a:rPr>
              <a:t> light rail service in </a:t>
            </a:r>
            <a:r>
              <a:rPr lang="en" sz="1400">
                <a:solidFill>
                  <a:srgbClr val="2A2A2A"/>
                </a:solidFill>
                <a:highlight>
                  <a:srgbClr val="FFFFFF"/>
                </a:highlight>
                <a:latin typeface="Comfortaa"/>
                <a:ea typeface="Comfortaa"/>
                <a:cs typeface="Comfortaa"/>
                <a:sym typeface="Comfortaa"/>
              </a:rPr>
              <a:t>Charlotte region</a:t>
            </a:r>
            <a:endParaRPr sz="1400">
              <a:solidFill>
                <a:srgbClr val="2A2A2A"/>
              </a:solidFill>
              <a:highlight>
                <a:srgbClr val="FFFFFF"/>
              </a:highlight>
              <a:latin typeface="Comfortaa"/>
              <a:ea typeface="Comfortaa"/>
              <a:cs typeface="Comfortaa"/>
              <a:sym typeface="Comfortaa"/>
            </a:endParaRPr>
          </a:p>
          <a:p>
            <a:pPr indent="-317500" lvl="0" marL="457200" marR="139700" rtl="0" algn="l">
              <a:lnSpc>
                <a:spcPct val="160000"/>
              </a:lnSpc>
              <a:spcBef>
                <a:spcPts val="0"/>
              </a:spcBef>
              <a:spcAft>
                <a:spcPts val="0"/>
              </a:spcAft>
              <a:buClr>
                <a:srgbClr val="2A2A2A"/>
              </a:buClr>
              <a:buSzPts val="1400"/>
              <a:buFont typeface="Comfortaa"/>
              <a:buChar char="●"/>
            </a:pPr>
            <a:r>
              <a:rPr b="1" lang="en">
                <a:solidFill>
                  <a:srgbClr val="2A2A2A"/>
                </a:solidFill>
                <a:highlight>
                  <a:srgbClr val="FFFFFF"/>
                </a:highlight>
                <a:latin typeface="Comfortaa"/>
                <a:ea typeface="Comfortaa"/>
                <a:cs typeface="Comfortaa"/>
                <a:sym typeface="Comfortaa"/>
              </a:rPr>
              <a:t>9.6 + 9.3</a:t>
            </a:r>
            <a:r>
              <a:rPr b="1" lang="en">
                <a:solidFill>
                  <a:srgbClr val="2A2A2A"/>
                </a:solidFill>
                <a:highlight>
                  <a:srgbClr val="FFFFFF"/>
                </a:highlight>
                <a:latin typeface="Comfortaa"/>
                <a:ea typeface="Comfortaa"/>
                <a:cs typeface="Comfortaa"/>
                <a:sym typeface="Comfortaa"/>
              </a:rPr>
              <a:t> </a:t>
            </a:r>
            <a:r>
              <a:rPr lang="en" sz="1400">
                <a:solidFill>
                  <a:srgbClr val="2A2A2A"/>
                </a:solidFill>
                <a:highlight>
                  <a:srgbClr val="FFFFFF"/>
                </a:highlight>
                <a:latin typeface="Comfortaa"/>
                <a:ea typeface="Comfortaa"/>
                <a:cs typeface="Comfortaa"/>
                <a:sym typeface="Comfortaa"/>
              </a:rPr>
              <a:t>miles long </a:t>
            </a:r>
            <a:endParaRPr sz="1400">
              <a:solidFill>
                <a:srgbClr val="2A2A2A"/>
              </a:solidFill>
              <a:highlight>
                <a:srgbClr val="FFFFFF"/>
              </a:highlight>
              <a:latin typeface="Comfortaa"/>
              <a:ea typeface="Comfortaa"/>
              <a:cs typeface="Comfortaa"/>
              <a:sym typeface="Comfortaa"/>
            </a:endParaRPr>
          </a:p>
          <a:p>
            <a:pPr indent="-317500" lvl="0" marL="457200" marR="139700" rtl="0" algn="l">
              <a:lnSpc>
                <a:spcPct val="160000"/>
              </a:lnSpc>
              <a:spcBef>
                <a:spcPts val="0"/>
              </a:spcBef>
              <a:spcAft>
                <a:spcPts val="0"/>
              </a:spcAft>
              <a:buClr>
                <a:srgbClr val="2A2A2A"/>
              </a:buClr>
              <a:buSzPts val="1400"/>
              <a:buFont typeface="Comfortaa"/>
              <a:buChar char="●"/>
            </a:pPr>
            <a:r>
              <a:rPr b="1" lang="en">
                <a:solidFill>
                  <a:srgbClr val="2A2A2A"/>
                </a:solidFill>
                <a:highlight>
                  <a:srgbClr val="FFFFFF"/>
                </a:highlight>
                <a:latin typeface="Comfortaa"/>
                <a:ea typeface="Comfortaa"/>
                <a:cs typeface="Comfortaa"/>
                <a:sym typeface="Comfortaa"/>
              </a:rPr>
              <a:t>15 + 11 </a:t>
            </a:r>
            <a:r>
              <a:rPr lang="en" sz="1400">
                <a:solidFill>
                  <a:srgbClr val="2A2A2A"/>
                </a:solidFill>
                <a:highlight>
                  <a:srgbClr val="FFFFFF"/>
                </a:highlight>
                <a:latin typeface="Comfortaa"/>
                <a:ea typeface="Comfortaa"/>
                <a:cs typeface="Comfortaa"/>
                <a:sym typeface="Comfortaa"/>
              </a:rPr>
              <a:t>stations f</a:t>
            </a:r>
            <a:r>
              <a:rPr lang="en" sz="1400">
                <a:solidFill>
                  <a:srgbClr val="2A2A2A"/>
                </a:solidFill>
                <a:highlight>
                  <a:srgbClr val="FFFFFF"/>
                </a:highlight>
                <a:latin typeface="Comfortaa"/>
                <a:ea typeface="Comfortaa"/>
                <a:cs typeface="Comfortaa"/>
                <a:sym typeface="Comfortaa"/>
              </a:rPr>
              <a:t>rom ​I-485 at South Boulevard to UNC Charlotte </a:t>
            </a:r>
            <a:endParaRPr sz="1400">
              <a:solidFill>
                <a:srgbClr val="2A2A2A"/>
              </a:solidFill>
              <a:highlight>
                <a:srgbClr val="FFFFFF"/>
              </a:highlight>
              <a:latin typeface="Comfortaa"/>
              <a:ea typeface="Comfortaa"/>
              <a:cs typeface="Comfortaa"/>
              <a:sym typeface="Comfortaa"/>
            </a:endParaRPr>
          </a:p>
          <a:p>
            <a:pPr indent="-317500" lvl="0" marL="457200" marR="139700" rtl="0" algn="l">
              <a:lnSpc>
                <a:spcPct val="160000"/>
              </a:lnSpc>
              <a:spcBef>
                <a:spcPts val="0"/>
              </a:spcBef>
              <a:spcAft>
                <a:spcPts val="0"/>
              </a:spcAft>
              <a:buClr>
                <a:srgbClr val="222222"/>
              </a:buClr>
              <a:buSzPts val="1400"/>
              <a:buFont typeface="Comfortaa"/>
              <a:buChar char="●"/>
            </a:pPr>
            <a:r>
              <a:rPr b="1" lang="en">
                <a:solidFill>
                  <a:srgbClr val="222222"/>
                </a:solidFill>
                <a:highlight>
                  <a:srgbClr val="FFFFFF"/>
                </a:highlight>
                <a:latin typeface="Comfortaa"/>
                <a:ea typeface="Comfortaa"/>
                <a:cs typeface="Comfortaa"/>
                <a:sym typeface="Comfortaa"/>
              </a:rPr>
              <a:t>9,700</a:t>
            </a:r>
            <a:r>
              <a:rPr lang="en" sz="1400">
                <a:solidFill>
                  <a:srgbClr val="222222"/>
                </a:solidFill>
                <a:highlight>
                  <a:srgbClr val="FFFFFF"/>
                </a:highlight>
                <a:latin typeface="Comfortaa"/>
                <a:ea typeface="Comfortaa"/>
                <a:cs typeface="Comfortaa"/>
                <a:sym typeface="Comfortaa"/>
              </a:rPr>
              <a:t> weekday trips projected as the f</a:t>
            </a:r>
            <a:r>
              <a:rPr lang="en" sz="1400">
                <a:solidFill>
                  <a:srgbClr val="222222"/>
                </a:solidFill>
                <a:highlight>
                  <a:srgbClr val="FFFFFF"/>
                </a:highlight>
                <a:latin typeface="Comfortaa"/>
                <a:ea typeface="Comfortaa"/>
                <a:cs typeface="Comfortaa"/>
                <a:sym typeface="Comfortaa"/>
              </a:rPr>
              <a:t>irst-year ridership in 2007-08</a:t>
            </a:r>
            <a:endParaRPr sz="1400">
              <a:solidFill>
                <a:srgbClr val="222222"/>
              </a:solidFill>
              <a:highlight>
                <a:srgbClr val="FFFFFF"/>
              </a:highlight>
              <a:latin typeface="Comfortaa"/>
              <a:ea typeface="Comfortaa"/>
              <a:cs typeface="Comfortaa"/>
              <a:sym typeface="Comfortaa"/>
            </a:endParaRPr>
          </a:p>
          <a:p>
            <a:pPr indent="-317500" lvl="0" marL="457200" marR="139700" rtl="0" algn="l">
              <a:lnSpc>
                <a:spcPct val="160000"/>
              </a:lnSpc>
              <a:spcBef>
                <a:spcPts val="0"/>
              </a:spcBef>
              <a:spcAft>
                <a:spcPts val="0"/>
              </a:spcAft>
              <a:buClr>
                <a:srgbClr val="222222"/>
              </a:buClr>
              <a:buSzPts val="1400"/>
              <a:buFont typeface="Comfortaa"/>
              <a:buChar char="●"/>
            </a:pPr>
            <a:r>
              <a:rPr b="1" lang="en">
                <a:solidFill>
                  <a:srgbClr val="222222"/>
                </a:solidFill>
                <a:highlight>
                  <a:schemeClr val="lt1"/>
                </a:highlight>
                <a:latin typeface="Comfortaa"/>
                <a:ea typeface="Comfortaa"/>
                <a:cs typeface="Comfortaa"/>
                <a:sym typeface="Comfortaa"/>
              </a:rPr>
              <a:t>25</a:t>
            </a:r>
            <a:r>
              <a:rPr b="1" lang="en">
                <a:solidFill>
                  <a:srgbClr val="222222"/>
                </a:solidFill>
                <a:highlight>
                  <a:schemeClr val="lt1"/>
                </a:highlight>
                <a:latin typeface="Comfortaa"/>
                <a:ea typeface="Comfortaa"/>
                <a:cs typeface="Comfortaa"/>
                <a:sym typeface="Comfortaa"/>
              </a:rPr>
              <a:t>,500</a:t>
            </a:r>
            <a:r>
              <a:rPr lang="en" sz="1400">
                <a:solidFill>
                  <a:srgbClr val="222222"/>
                </a:solidFill>
                <a:highlight>
                  <a:schemeClr val="lt1"/>
                </a:highlight>
                <a:latin typeface="Comfortaa"/>
                <a:ea typeface="Comfortaa"/>
                <a:cs typeface="Comfortaa"/>
                <a:sym typeface="Comfortaa"/>
              </a:rPr>
              <a:t> weekday trips ridership in 2019</a:t>
            </a:r>
            <a:endParaRPr sz="1400">
              <a:solidFill>
                <a:srgbClr val="222222"/>
              </a:solidFill>
              <a:highlight>
                <a:srgbClr val="FFFFFF"/>
              </a:highlight>
              <a:latin typeface="Comfortaa"/>
              <a:ea typeface="Comfortaa"/>
              <a:cs typeface="Comfortaa"/>
              <a:sym typeface="Comfortaa"/>
            </a:endParaRPr>
          </a:p>
        </p:txBody>
      </p:sp>
      <p:pic>
        <p:nvPicPr>
          <p:cNvPr id="80" name="Google Shape;80;p15"/>
          <p:cNvPicPr preferRelativeResize="0"/>
          <p:nvPr/>
        </p:nvPicPr>
        <p:blipFill>
          <a:blip r:embed="rId3">
            <a:alphaModFix/>
          </a:blip>
          <a:stretch>
            <a:fillRect/>
          </a:stretch>
        </p:blipFill>
        <p:spPr>
          <a:xfrm rot="5400000">
            <a:off x="5636795" y="1802820"/>
            <a:ext cx="5016719" cy="1394200"/>
          </a:xfrm>
          <a:prstGeom prst="rect">
            <a:avLst/>
          </a:prstGeom>
          <a:noFill/>
          <a:ln>
            <a:noFill/>
          </a:ln>
        </p:spPr>
      </p:pic>
      <p:sp>
        <p:nvSpPr>
          <p:cNvPr id="81" name="Google Shape;81;p15"/>
          <p:cNvSpPr txBox="1"/>
          <p:nvPr/>
        </p:nvSpPr>
        <p:spPr>
          <a:xfrm>
            <a:off x="3069350" y="4631175"/>
            <a:ext cx="4211100" cy="37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accent3"/>
                </a:solidFill>
                <a:hlinkClick r:id="rId4"/>
              </a:rPr>
              <a:t>https://charlottenc.gov/cats/rail/lynx-blue-line/Pages/default.aspx</a:t>
            </a:r>
            <a:endParaRPr>
              <a:solidFill>
                <a:schemeClr val="accent3"/>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pic>
        <p:nvPicPr>
          <p:cNvPr id="86" name="Google Shape;86;p16"/>
          <p:cNvPicPr preferRelativeResize="0"/>
          <p:nvPr/>
        </p:nvPicPr>
        <p:blipFill>
          <a:blip r:embed="rId3">
            <a:alphaModFix/>
          </a:blip>
          <a:stretch>
            <a:fillRect/>
          </a:stretch>
        </p:blipFill>
        <p:spPr>
          <a:xfrm>
            <a:off x="847175" y="152400"/>
            <a:ext cx="3654475" cy="4731975"/>
          </a:xfrm>
          <a:prstGeom prst="rect">
            <a:avLst/>
          </a:prstGeom>
          <a:noFill/>
          <a:ln>
            <a:noFill/>
          </a:ln>
        </p:spPr>
      </p:pic>
      <p:pic>
        <p:nvPicPr>
          <p:cNvPr id="87" name="Google Shape;87;p16"/>
          <p:cNvPicPr preferRelativeResize="0"/>
          <p:nvPr/>
        </p:nvPicPr>
        <p:blipFill>
          <a:blip r:embed="rId4">
            <a:alphaModFix/>
          </a:blip>
          <a:stretch>
            <a:fillRect/>
          </a:stretch>
        </p:blipFill>
        <p:spPr>
          <a:xfrm>
            <a:off x="4882650" y="152400"/>
            <a:ext cx="3286474" cy="473197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7"/>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Demographics Around the Stations</a:t>
            </a:r>
            <a:endParaRPr/>
          </a:p>
        </p:txBody>
      </p:sp>
      <p:sp>
        <p:nvSpPr>
          <p:cNvPr id="93" name="Google Shape;93;p17"/>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94" name="Google Shape;94;p17"/>
          <p:cNvPicPr preferRelativeResize="0"/>
          <p:nvPr/>
        </p:nvPicPr>
        <p:blipFill rotWithShape="1">
          <a:blip r:embed="rId3">
            <a:alphaModFix/>
          </a:blip>
          <a:srcRect b="0" l="6296" r="0" t="8399"/>
          <a:stretch/>
        </p:blipFill>
        <p:spPr>
          <a:xfrm>
            <a:off x="421575" y="1266325"/>
            <a:ext cx="4237076" cy="3200574"/>
          </a:xfrm>
          <a:prstGeom prst="rect">
            <a:avLst/>
          </a:prstGeom>
          <a:noFill/>
          <a:ln>
            <a:noFill/>
          </a:ln>
        </p:spPr>
      </p:pic>
      <p:pic>
        <p:nvPicPr>
          <p:cNvPr id="95" name="Google Shape;95;p17"/>
          <p:cNvPicPr preferRelativeResize="0"/>
          <p:nvPr/>
        </p:nvPicPr>
        <p:blipFill rotWithShape="1">
          <a:blip r:embed="rId4">
            <a:alphaModFix/>
          </a:blip>
          <a:srcRect b="0" l="5962" r="0" t="7834"/>
          <a:stretch/>
        </p:blipFill>
        <p:spPr>
          <a:xfrm>
            <a:off x="4572000" y="1215263"/>
            <a:ext cx="4361146" cy="33027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8"/>
          <p:cNvSpPr txBox="1"/>
          <p:nvPr>
            <p:ph type="title"/>
          </p:nvPr>
        </p:nvSpPr>
        <p:spPr>
          <a:xfrm>
            <a:off x="311700" y="814800"/>
            <a:ext cx="8571300" cy="9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Findings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pic>
        <p:nvPicPr>
          <p:cNvPr id="105" name="Google Shape;105;p19"/>
          <p:cNvPicPr preferRelativeResize="0"/>
          <p:nvPr/>
        </p:nvPicPr>
        <p:blipFill>
          <a:blip r:embed="rId3">
            <a:alphaModFix/>
          </a:blip>
          <a:stretch>
            <a:fillRect/>
          </a:stretch>
        </p:blipFill>
        <p:spPr>
          <a:xfrm>
            <a:off x="321350" y="0"/>
            <a:ext cx="8498400" cy="5056550"/>
          </a:xfrm>
          <a:prstGeom prst="rect">
            <a:avLst/>
          </a:prstGeom>
          <a:noFill/>
          <a:ln>
            <a:noFill/>
          </a:ln>
        </p:spPr>
      </p:pic>
      <p:sp>
        <p:nvSpPr>
          <p:cNvPr id="106" name="Google Shape;106;p19"/>
          <p:cNvSpPr txBox="1"/>
          <p:nvPr>
            <p:ph idx="1" type="body"/>
          </p:nvPr>
        </p:nvSpPr>
        <p:spPr>
          <a:xfrm>
            <a:off x="7211400" y="132675"/>
            <a:ext cx="1608300" cy="837600"/>
          </a:xfrm>
          <a:prstGeom prst="rect">
            <a:avLst/>
          </a:prstGeom>
        </p:spPr>
        <p:txBody>
          <a:bodyPr anchorCtr="0" anchor="t" bIns="91425" lIns="91425" spcFirstLastPara="1" rIns="91425" wrap="square" tIns="91425">
            <a:noAutofit/>
          </a:bodyPr>
          <a:lstStyle/>
          <a:p>
            <a:pPr indent="0" lvl="0" marL="0" marR="139700" rtl="0" algn="l">
              <a:lnSpc>
                <a:spcPct val="100000"/>
              </a:lnSpc>
              <a:spcBef>
                <a:spcPts val="0"/>
              </a:spcBef>
              <a:spcAft>
                <a:spcPts val="0"/>
              </a:spcAft>
              <a:buNone/>
            </a:pPr>
            <a:r>
              <a:rPr b="1" lang="en" sz="1400">
                <a:solidFill>
                  <a:srgbClr val="2A2A2A"/>
                </a:solidFill>
                <a:highlight>
                  <a:srgbClr val="FFFFFF"/>
                </a:highlight>
                <a:latin typeface="Comfortaa"/>
                <a:ea typeface="Comfortaa"/>
                <a:cs typeface="Comfortaa"/>
                <a:sym typeface="Comfortaa"/>
              </a:rPr>
              <a:t>Fishnet Size : </a:t>
            </a:r>
            <a:endParaRPr b="1" sz="1400">
              <a:solidFill>
                <a:srgbClr val="2A2A2A"/>
              </a:solidFill>
              <a:highlight>
                <a:srgbClr val="FFFFFF"/>
              </a:highlight>
              <a:latin typeface="Comfortaa"/>
              <a:ea typeface="Comfortaa"/>
              <a:cs typeface="Comfortaa"/>
              <a:sym typeface="Comfortaa"/>
            </a:endParaRPr>
          </a:p>
          <a:p>
            <a:pPr indent="0" lvl="0" marL="0" marR="139700" rtl="0" algn="l">
              <a:lnSpc>
                <a:spcPct val="100000"/>
              </a:lnSpc>
              <a:spcBef>
                <a:spcPts val="800"/>
              </a:spcBef>
              <a:spcAft>
                <a:spcPts val="800"/>
              </a:spcAft>
              <a:buNone/>
            </a:pPr>
            <a:r>
              <a:rPr b="1" lang="en" sz="1400">
                <a:solidFill>
                  <a:srgbClr val="2A2A2A"/>
                </a:solidFill>
                <a:highlight>
                  <a:srgbClr val="FFFFFF"/>
                </a:highlight>
                <a:latin typeface="Comfortaa"/>
                <a:ea typeface="Comfortaa"/>
                <a:cs typeface="Comfortaa"/>
                <a:sym typeface="Comfortaa"/>
              </a:rPr>
              <a:t>1000ft x 1000ft</a:t>
            </a:r>
            <a:endParaRPr sz="1400">
              <a:solidFill>
                <a:srgbClr val="2A2A2A"/>
              </a:solidFill>
              <a:highlight>
                <a:srgbClr val="FFFFFF"/>
              </a:highlight>
              <a:latin typeface="Comfortaa"/>
              <a:ea typeface="Comfortaa"/>
              <a:cs typeface="Comfortaa"/>
              <a:sym typeface="Comforta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20"/>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Total Crime Count in 2006 vs 2008</a:t>
            </a:r>
            <a:endParaRPr/>
          </a:p>
        </p:txBody>
      </p:sp>
      <p:pic>
        <p:nvPicPr>
          <p:cNvPr id="112" name="Google Shape;112;p20"/>
          <p:cNvPicPr preferRelativeResize="0"/>
          <p:nvPr/>
        </p:nvPicPr>
        <p:blipFill rotWithShape="1">
          <a:blip r:embed="rId3">
            <a:alphaModFix/>
          </a:blip>
          <a:srcRect b="0" l="0" r="0" t="13718"/>
          <a:stretch/>
        </p:blipFill>
        <p:spPr>
          <a:xfrm>
            <a:off x="1833738" y="1092050"/>
            <a:ext cx="5476525" cy="36512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21"/>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Total Non-indoor Crime Count in 2006 vs 2008</a:t>
            </a:r>
            <a:endParaRPr/>
          </a:p>
        </p:txBody>
      </p:sp>
      <p:pic>
        <p:nvPicPr>
          <p:cNvPr id="118" name="Google Shape;118;p21"/>
          <p:cNvPicPr preferRelativeResize="0"/>
          <p:nvPr/>
        </p:nvPicPr>
        <p:blipFill rotWithShape="1">
          <a:blip r:embed="rId3">
            <a:alphaModFix/>
          </a:blip>
          <a:srcRect b="33424" l="27625" r="24759" t="15661"/>
          <a:stretch/>
        </p:blipFill>
        <p:spPr>
          <a:xfrm>
            <a:off x="264750" y="1113675"/>
            <a:ext cx="3869101" cy="3196876"/>
          </a:xfrm>
          <a:prstGeom prst="rect">
            <a:avLst/>
          </a:prstGeom>
          <a:noFill/>
          <a:ln>
            <a:noFill/>
          </a:ln>
        </p:spPr>
      </p:pic>
      <p:sp>
        <p:nvSpPr>
          <p:cNvPr id="119" name="Google Shape;119;p21"/>
          <p:cNvSpPr txBox="1"/>
          <p:nvPr/>
        </p:nvSpPr>
        <p:spPr>
          <a:xfrm>
            <a:off x="4434175" y="3971925"/>
            <a:ext cx="4021500" cy="81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More increase than decrease</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Especially for the stations that are open</a:t>
            </a:r>
            <a:endParaRPr>
              <a:latin typeface="Open Sans"/>
              <a:ea typeface="Open Sans"/>
              <a:cs typeface="Open Sans"/>
              <a:sym typeface="Open Sans"/>
            </a:endParaRPr>
          </a:p>
        </p:txBody>
      </p:sp>
      <p:pic>
        <p:nvPicPr>
          <p:cNvPr id="120" name="Google Shape;120;p21"/>
          <p:cNvPicPr preferRelativeResize="0"/>
          <p:nvPr/>
        </p:nvPicPr>
        <p:blipFill>
          <a:blip r:embed="rId4">
            <a:alphaModFix/>
          </a:blip>
          <a:stretch>
            <a:fillRect/>
          </a:stretch>
        </p:blipFill>
        <p:spPr>
          <a:xfrm>
            <a:off x="4292160" y="1482754"/>
            <a:ext cx="4635224" cy="2543245"/>
          </a:xfrm>
          <a:prstGeom prst="rect">
            <a:avLst/>
          </a:prstGeom>
          <a:noFill/>
          <a:ln>
            <a:noFill/>
          </a:ln>
        </p:spPr>
      </p:pic>
      <p:sp>
        <p:nvSpPr>
          <p:cNvPr id="121" name="Google Shape;121;p21"/>
          <p:cNvSpPr/>
          <p:nvPr/>
        </p:nvSpPr>
        <p:spPr>
          <a:xfrm>
            <a:off x="6732600" y="1674825"/>
            <a:ext cx="1777921" cy="1199131"/>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2" name="Google Shape;122;p21"/>
          <p:cNvPicPr preferRelativeResize="0"/>
          <p:nvPr/>
        </p:nvPicPr>
        <p:blipFill rotWithShape="1">
          <a:blip r:embed="rId3">
            <a:alphaModFix/>
          </a:blip>
          <a:srcRect b="0" l="8957" r="68647" t="79925"/>
          <a:stretch/>
        </p:blipFill>
        <p:spPr>
          <a:xfrm>
            <a:off x="2276475" y="3273425"/>
            <a:ext cx="1497249" cy="1037125"/>
          </a:xfrm>
          <a:prstGeom prst="rect">
            <a:avLst/>
          </a:prstGeom>
          <a:noFill/>
          <a:ln>
            <a:noFill/>
          </a:ln>
        </p:spPr>
      </p:pic>
      <p:sp>
        <p:nvSpPr>
          <p:cNvPr id="123" name="Google Shape;123;p21"/>
          <p:cNvSpPr/>
          <p:nvPr/>
        </p:nvSpPr>
        <p:spPr>
          <a:xfrm>
            <a:off x="847725" y="1314450"/>
            <a:ext cx="3333750" cy="1381125"/>
          </a:xfrm>
          <a:custGeom>
            <a:rect b="b" l="l" r="r" t="t"/>
            <a:pathLst>
              <a:path extrusionOk="0" h="55245" w="133350">
                <a:moveTo>
                  <a:pt x="14859" y="31623"/>
                </a:moveTo>
                <a:lnTo>
                  <a:pt x="0" y="42291"/>
                </a:lnTo>
                <a:lnTo>
                  <a:pt x="27813" y="45339"/>
                </a:lnTo>
                <a:lnTo>
                  <a:pt x="31623" y="46482"/>
                </a:lnTo>
                <a:lnTo>
                  <a:pt x="37719" y="54483"/>
                </a:lnTo>
                <a:lnTo>
                  <a:pt x="133350" y="55245"/>
                </a:lnTo>
                <a:lnTo>
                  <a:pt x="132969" y="0"/>
                </a:lnTo>
                <a:lnTo>
                  <a:pt x="25146" y="1143"/>
                </a:lnTo>
                <a:close/>
              </a:path>
            </a:pathLst>
          </a:custGeom>
          <a:solidFill>
            <a:srgbClr val="FFFFFF"/>
          </a:solidFill>
          <a:ln>
            <a:noFill/>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2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